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gFn/OWYrRGF+qMBx0Cq+MKv1DN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7C8A32-5544-4972-9836-8491ECCCAA12}">
  <a:tblStyle styleId="{897C8A32-5544-4972-9836-8491ECCCAA1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6349B73D-66C2-4E71-B856-92475EF1F1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" name="Google Shape;68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0" name="Google Shape;74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" name="Google Shape;79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9" name="Google Shape;81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1" name="Google Shape;93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0" name="Google Shape;99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0" name="Google Shape;100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9" name="Google Shape;106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3" name="Google Shape;109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0" name="Google Shape;117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5" name="Google Shape;124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0" name="Google Shape;131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0" name="Google Shape;132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0" name="Google Shape;133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3" name="Google Shape;136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2" name="Google Shape;1392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7" name="Google Shape;141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6" name="Google Shape;1446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2" name="Google Shape;147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3" name="Google Shape;1503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1" name="Google Shape;153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1" name="Google Shape;154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9" name="Google Shape;1549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5" name="Google Shape;1605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9" name="Google Shape;162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9" name="Google Shape;163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8" name="Google Shape;1678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1" Type="http://schemas.openxmlformats.org/officeDocument/2006/relationships/image" Target="../media/image12.png"/><Relationship Id="rId10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4.png"/><Relationship Id="rId11" Type="http://schemas.openxmlformats.org/officeDocument/2006/relationships/image" Target="../media/image36.png"/><Relationship Id="rId22" Type="http://schemas.openxmlformats.org/officeDocument/2006/relationships/image" Target="../media/image46.png"/><Relationship Id="rId10" Type="http://schemas.openxmlformats.org/officeDocument/2006/relationships/image" Target="../media/image43.png"/><Relationship Id="rId21" Type="http://schemas.openxmlformats.org/officeDocument/2006/relationships/image" Target="../media/image49.png"/><Relationship Id="rId13" Type="http://schemas.openxmlformats.org/officeDocument/2006/relationships/image" Target="../media/image38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Relationship Id="rId15" Type="http://schemas.openxmlformats.org/officeDocument/2006/relationships/image" Target="../media/image32.png"/><Relationship Id="rId14" Type="http://schemas.openxmlformats.org/officeDocument/2006/relationships/image" Target="../media/image35.png"/><Relationship Id="rId17" Type="http://schemas.openxmlformats.org/officeDocument/2006/relationships/image" Target="../media/image47.png"/><Relationship Id="rId16" Type="http://schemas.openxmlformats.org/officeDocument/2006/relationships/image" Target="../media/image37.png"/><Relationship Id="rId5" Type="http://schemas.openxmlformats.org/officeDocument/2006/relationships/image" Target="../media/image30.png"/><Relationship Id="rId19" Type="http://schemas.openxmlformats.org/officeDocument/2006/relationships/image" Target="../media/image42.png"/><Relationship Id="rId6" Type="http://schemas.openxmlformats.org/officeDocument/2006/relationships/image" Target="../media/image34.png"/><Relationship Id="rId18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youtu.be/Tc506Fv7jg4" TargetMode="External"/><Relationship Id="rId4" Type="http://schemas.openxmlformats.org/officeDocument/2006/relationships/hyperlink" Target="https://youtu.be/H1Qtd8CgMBI" TargetMode="External"/><Relationship Id="rId5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4863830"/>
            <a:ext cx="12192000" cy="1994170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5404" l="19743" r="19165" t="7448"/>
          <a:stretch/>
        </p:blipFill>
        <p:spPr>
          <a:xfrm rot="6144305">
            <a:off x="7957751" y="688024"/>
            <a:ext cx="4135395" cy="4109903"/>
          </a:xfrm>
          <a:prstGeom prst="ellipse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90" name="Google Shape;90;p1"/>
          <p:cNvSpPr txBox="1"/>
          <p:nvPr>
            <p:ph type="ctrTitle"/>
          </p:nvPr>
        </p:nvSpPr>
        <p:spPr>
          <a:xfrm>
            <a:off x="409832" y="2516230"/>
            <a:ext cx="6572308" cy="1344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None/>
            </a:pPr>
            <a:r>
              <a:rPr b="1" lang="ko-KR" sz="8000">
                <a:latin typeface="Arial"/>
                <a:ea typeface="Arial"/>
                <a:cs typeface="Arial"/>
                <a:sym typeface="Arial"/>
              </a:rPr>
              <a:t>Café In Me</a:t>
            </a:r>
            <a:endParaRPr b="1" sz="8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"/>
          <p:cNvCxnSpPr/>
          <p:nvPr/>
        </p:nvCxnSpPr>
        <p:spPr>
          <a:xfrm>
            <a:off x="197708" y="3880022"/>
            <a:ext cx="598067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p1"/>
          <p:cNvSpPr txBox="1"/>
          <p:nvPr/>
        </p:nvSpPr>
        <p:spPr>
          <a:xfrm>
            <a:off x="556054" y="3979462"/>
            <a:ext cx="728774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수료 프로젝트 발표 2팀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190962" y="6409037"/>
            <a:ext cx="3607867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 Team Café In Me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"/>
          <p:cNvSpPr txBox="1"/>
          <p:nvPr/>
        </p:nvSpPr>
        <p:spPr>
          <a:xfrm>
            <a:off x="6727993" y="2620647"/>
            <a:ext cx="53227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 구성 및 개발 일정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10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40" name="Google Shape;340;p10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"/>
          <p:cNvSpPr txBox="1"/>
          <p:nvPr/>
        </p:nvSpPr>
        <p:spPr>
          <a:xfrm>
            <a:off x="8101900" y="3644586"/>
            <a:ext cx="21047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＊팀 구성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＊프로젝트 일정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921" y="15900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11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" name="Google Shape;348;p11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568434" y="246218"/>
            <a:ext cx="1169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1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3608181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1"/>
          <p:cNvSpPr txBox="1"/>
          <p:nvPr/>
        </p:nvSpPr>
        <p:spPr>
          <a:xfrm>
            <a:off x="6573799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1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1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1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1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1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1"/>
          <p:cNvSpPr/>
          <p:nvPr/>
        </p:nvSpPr>
        <p:spPr>
          <a:xfrm>
            <a:off x="482975" y="1879285"/>
            <a:ext cx="2672526" cy="4085967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437539" y="4190718"/>
            <a:ext cx="2763398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김하윤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기획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서비스 기능 구현 및 설계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판매자 회원 이용 UI 구현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777" y="2368793"/>
            <a:ext cx="1440922" cy="144092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1"/>
          <p:cNvSpPr txBox="1"/>
          <p:nvPr/>
        </p:nvSpPr>
        <p:spPr>
          <a:xfrm>
            <a:off x="506651" y="724930"/>
            <a:ext cx="8443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팀구성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1"/>
          <p:cNvSpPr/>
          <p:nvPr/>
        </p:nvSpPr>
        <p:spPr>
          <a:xfrm>
            <a:off x="3331975" y="1879283"/>
            <a:ext cx="2672526" cy="4085967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"/>
          <p:cNvSpPr txBox="1"/>
          <p:nvPr/>
        </p:nvSpPr>
        <p:spPr>
          <a:xfrm>
            <a:off x="3359267" y="4190697"/>
            <a:ext cx="264523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문경원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테이블 설계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서비스 기능 구현 및 설계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서비스 기능 구현 및 설계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7777" y="2368791"/>
            <a:ext cx="1440922" cy="144092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1"/>
          <p:cNvSpPr/>
          <p:nvPr/>
        </p:nvSpPr>
        <p:spPr>
          <a:xfrm>
            <a:off x="6182281" y="1879283"/>
            <a:ext cx="2672526" cy="4085967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1"/>
          <p:cNvSpPr txBox="1"/>
          <p:nvPr/>
        </p:nvSpPr>
        <p:spPr>
          <a:xfrm>
            <a:off x="6237895" y="4190677"/>
            <a:ext cx="2561297" cy="1169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정동훈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 서비스 기능 구현 및 설계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 등록 기능 구현 및 설계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북마크 기능 구현 및 설계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8083" y="2368791"/>
            <a:ext cx="1440922" cy="144092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1"/>
          <p:cNvSpPr/>
          <p:nvPr/>
        </p:nvSpPr>
        <p:spPr>
          <a:xfrm>
            <a:off x="9031138" y="1879283"/>
            <a:ext cx="2672526" cy="4085967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1"/>
          <p:cNvSpPr txBox="1"/>
          <p:nvPr/>
        </p:nvSpPr>
        <p:spPr>
          <a:xfrm>
            <a:off x="9259732" y="4190677"/>
            <a:ext cx="2215338" cy="1169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강은지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레이아웃 설계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로고 디자인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회원 이용 UI 구현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6940" y="2368791"/>
            <a:ext cx="1440922" cy="144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12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3" name="Google Shape;383;p12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2"/>
          <p:cNvSpPr txBox="1"/>
          <p:nvPr/>
        </p:nvSpPr>
        <p:spPr>
          <a:xfrm>
            <a:off x="568433" y="246218"/>
            <a:ext cx="1307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3608180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2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2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2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2"/>
          <p:cNvSpPr txBox="1"/>
          <p:nvPr/>
        </p:nvSpPr>
        <p:spPr>
          <a:xfrm>
            <a:off x="6573799" y="244387"/>
            <a:ext cx="10297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2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2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2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2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2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2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9" name="Google Shape;399;p12"/>
          <p:cNvGraphicFramePr/>
          <p:nvPr/>
        </p:nvGraphicFramePr>
        <p:xfrm>
          <a:off x="354229" y="611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{897C8A32-5544-4972-9836-8491ECCCAA12}</a:tableStyleId>
              </a:tblPr>
              <a:tblGrid>
                <a:gridCol w="386625"/>
                <a:gridCol w="651575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  <a:gridCol w="617350"/>
              </a:tblGrid>
              <a:tr h="186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</a:tr>
              <a:tr h="186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>
                    <a:solidFill>
                      <a:srgbClr val="FD9F28"/>
                    </a:solidFill>
                  </a:tcPr>
                </a:tc>
              </a:tr>
              <a:tr h="2190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12/3~12/15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12/3~12/15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분석</a:t>
                      </a:r>
                      <a:b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및 </a:t>
                      </a:r>
                      <a:b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프로세스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12/15~12/29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12/15 ~ 12/29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12/29~1/19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12/29 ~ 1/19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 설계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1/13~1/26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1/13 ~ 1/26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아키텍쳐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1/26~2/2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1/26 ~ 2/2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관리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2/3~2/10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2/3 ~ 2/28</a:t>
                      </a:r>
                      <a:endParaRPr b="1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카페 등록</a:t>
                      </a:r>
                      <a:endParaRPr b="0" i="0"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및 검색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2/9~2/20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2/3~2/14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온라인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판매 등록 및 구매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2/15~3/10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28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2/15~3/23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리뷰,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북마크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3/3~3/10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3/3~3/23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</a:tr>
              <a:tr h="219050">
                <a:tc row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UI 테스트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3/25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3/25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</a:tr>
              <a:tr h="219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통합테스트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3/25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3/25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</a:tr>
              <a:tr h="219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이슈 확인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3/25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3/25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</a:tr>
              <a:tr h="219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점검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계획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3/25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88857E"/>
                    </a:solidFill>
                  </a:tcPr>
                </a:tc>
              </a:tr>
              <a:tr h="219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825" marB="27825" marR="55650" marL="55650" anchor="ctr">
                    <a:solidFill>
                      <a:srgbClr val="FFF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3/25</a:t>
                      </a:r>
                      <a:endParaRPr sz="1400" u="none" cap="none" strike="noStrike"/>
                    </a:p>
                  </a:txBody>
                  <a:tcPr marT="27825" marB="27825" marR="55650" marL="55650" anchor="ctr"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400" name="Google Shape;400;p12"/>
          <p:cNvSpPr/>
          <p:nvPr/>
        </p:nvSpPr>
        <p:spPr>
          <a:xfrm>
            <a:off x="8509690" y="2695575"/>
            <a:ext cx="1186760" cy="817348"/>
          </a:xfrm>
          <a:prstGeom prst="wedgeRectCallout">
            <a:avLst>
              <a:gd fmla="val -68242" name="adj1"/>
              <a:gd fmla="val 38330" name="adj2"/>
            </a:avLst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지연 사유: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백엔드 구현 완료 후 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중요도가 높은 다른 작업 먼저 수행 후 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프론트 연결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2"/>
          <p:cNvSpPr/>
          <p:nvPr/>
        </p:nvSpPr>
        <p:spPr>
          <a:xfrm>
            <a:off x="5448823" y="3537888"/>
            <a:ext cx="1186760" cy="817348"/>
          </a:xfrm>
          <a:prstGeom prst="wedgeRectCallout">
            <a:avLst>
              <a:gd fmla="val 69807" name="adj1"/>
              <a:gd fmla="val 14386" name="adj2"/>
            </a:avLst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단축 사유: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가장 기반이 되는 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핵심기능이기에 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먼저 수행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2"/>
          <p:cNvSpPr/>
          <p:nvPr/>
        </p:nvSpPr>
        <p:spPr>
          <a:xfrm>
            <a:off x="7916309" y="4619625"/>
            <a:ext cx="1186760" cy="817348"/>
          </a:xfrm>
          <a:prstGeom prst="wedgeRectCallout">
            <a:avLst>
              <a:gd fmla="val 69004" name="adj1"/>
              <a:gd fmla="val -12374" name="adj2"/>
            </a:avLst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지연 사유: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백엔드 구현 완료 후 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중요도가 높은 다른 작업 먼저 수행 후 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프론트 연결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2"/>
          <p:cNvSpPr/>
          <p:nvPr/>
        </p:nvSpPr>
        <p:spPr>
          <a:xfrm>
            <a:off x="10543417" y="3537888"/>
            <a:ext cx="1186760" cy="605161"/>
          </a:xfrm>
          <a:prstGeom prst="wedgeRectCallout">
            <a:avLst>
              <a:gd fmla="val -65833" name="adj1"/>
              <a:gd fmla="val 41494" name="adj2"/>
            </a:avLst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지연 사유: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필요에 의한 새로운 기능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추가로 구현</a:t>
            </a:r>
            <a:endParaRPr b="1" i="0" sz="8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3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3"/>
          <p:cNvSpPr txBox="1"/>
          <p:nvPr/>
        </p:nvSpPr>
        <p:spPr>
          <a:xfrm>
            <a:off x="6116593" y="2578297"/>
            <a:ext cx="647966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 구성 및 개발 일정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" name="Google Shape;411;p13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2" name="Google Shape;412;p13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>
            <a:off x="8011064" y="3644606"/>
            <a:ext cx="228646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＊팀 구성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＊프로젝트 일정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921" y="15900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4"/>
          <p:cNvSpPr txBox="1"/>
          <p:nvPr/>
        </p:nvSpPr>
        <p:spPr>
          <a:xfrm>
            <a:off x="6967252" y="2620647"/>
            <a:ext cx="43740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14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14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4"/>
          <p:cNvSpPr txBox="1"/>
          <p:nvPr/>
        </p:nvSpPr>
        <p:spPr>
          <a:xfrm>
            <a:off x="7658814" y="3644586"/>
            <a:ext cx="29909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＊프로세스 분할도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＊프로세스 분할서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97" y="1628999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p15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p15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5"/>
          <p:cNvSpPr txBox="1"/>
          <p:nvPr/>
        </p:nvSpPr>
        <p:spPr>
          <a:xfrm>
            <a:off x="568434" y="246218"/>
            <a:ext cx="1169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5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5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5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5"/>
          <p:cNvSpPr txBox="1"/>
          <p:nvPr/>
        </p:nvSpPr>
        <p:spPr>
          <a:xfrm>
            <a:off x="3608181" y="244387"/>
            <a:ext cx="10709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5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5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5"/>
          <p:cNvSpPr txBox="1"/>
          <p:nvPr/>
        </p:nvSpPr>
        <p:spPr>
          <a:xfrm>
            <a:off x="6573799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5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/>
          <p:nvPr/>
        </p:nvSpPr>
        <p:spPr>
          <a:xfrm>
            <a:off x="5069986" y="1345707"/>
            <a:ext cx="2054713" cy="738027"/>
          </a:xfrm>
          <a:custGeom>
            <a:rect b="b" l="l" r="r" t="t"/>
            <a:pathLst>
              <a:path extrusionOk="0" h="738027" w="2054713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980910" y="0"/>
                </a:lnTo>
                <a:cubicBezTo>
                  <a:pt x="2021670" y="0"/>
                  <a:pt x="2054713" y="33043"/>
                  <a:pt x="2054713" y="73803"/>
                </a:cubicBezTo>
                <a:lnTo>
                  <a:pt x="2054713" y="664224"/>
                </a:lnTo>
                <a:cubicBezTo>
                  <a:pt x="2054713" y="704984"/>
                  <a:pt x="2021670" y="738027"/>
                  <a:pt x="1980910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B73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1.Café In Me</a:t>
            </a:r>
            <a:endParaRPr b="0" i="0" sz="14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5"/>
          <p:cNvSpPr/>
          <p:nvPr/>
        </p:nvSpPr>
        <p:spPr>
          <a:xfrm>
            <a:off x="3097736" y="2083735"/>
            <a:ext cx="2999607" cy="952439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8" name="Google Shape;448;p15"/>
          <p:cNvSpPr/>
          <p:nvPr/>
        </p:nvSpPr>
        <p:spPr>
          <a:xfrm>
            <a:off x="2544215" y="3036174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52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1.일반 회원</a:t>
            </a:r>
            <a:endParaRPr b="0" i="0" sz="14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5"/>
          <p:cNvSpPr/>
          <p:nvPr/>
        </p:nvSpPr>
        <p:spPr>
          <a:xfrm>
            <a:off x="1083673" y="3774202"/>
            <a:ext cx="2014063" cy="933383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0" name="Google Shape;450;p15"/>
          <p:cNvSpPr/>
          <p:nvPr/>
        </p:nvSpPr>
        <p:spPr>
          <a:xfrm>
            <a:off x="530152" y="4707586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1.1.1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5"/>
          <p:cNvSpPr/>
          <p:nvPr/>
        </p:nvSpPr>
        <p:spPr>
          <a:xfrm>
            <a:off x="2246598" y="3774202"/>
            <a:ext cx="851138" cy="942911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2" name="Google Shape;452;p15"/>
          <p:cNvSpPr/>
          <p:nvPr/>
        </p:nvSpPr>
        <p:spPr>
          <a:xfrm>
            <a:off x="1693077" y="4717114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1.1.2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5"/>
          <p:cNvSpPr/>
          <p:nvPr/>
        </p:nvSpPr>
        <p:spPr>
          <a:xfrm>
            <a:off x="3097736" y="3774202"/>
            <a:ext cx="335134" cy="9429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4" name="Google Shape;454;p15"/>
          <p:cNvSpPr/>
          <p:nvPr/>
        </p:nvSpPr>
        <p:spPr>
          <a:xfrm>
            <a:off x="2879350" y="4717114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1.1.3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5"/>
          <p:cNvSpPr/>
          <p:nvPr/>
        </p:nvSpPr>
        <p:spPr>
          <a:xfrm>
            <a:off x="3097736" y="3774202"/>
            <a:ext cx="1496089" cy="93338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6" name="Google Shape;456;p15"/>
          <p:cNvSpPr/>
          <p:nvPr/>
        </p:nvSpPr>
        <p:spPr>
          <a:xfrm>
            <a:off x="4040305" y="4707586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1.1.4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북마크</a:t>
            </a:r>
            <a:endParaRPr b="0" i="0" sz="1400" u="none" cap="none" strike="noStrike">
              <a:solidFill>
                <a:srgbClr val="2528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5"/>
          <p:cNvSpPr/>
          <p:nvPr/>
        </p:nvSpPr>
        <p:spPr>
          <a:xfrm>
            <a:off x="6097343" y="2083735"/>
            <a:ext cx="653785" cy="94934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8" name="Google Shape;458;p15"/>
          <p:cNvSpPr/>
          <p:nvPr/>
        </p:nvSpPr>
        <p:spPr>
          <a:xfrm>
            <a:off x="6197608" y="3033082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52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2. 소비자</a:t>
            </a:r>
            <a:endParaRPr b="0" i="0" sz="14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5"/>
          <p:cNvSpPr/>
          <p:nvPr/>
        </p:nvSpPr>
        <p:spPr>
          <a:xfrm>
            <a:off x="6129171" y="3771110"/>
            <a:ext cx="621958" cy="969421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0" name="Google Shape;460;p15"/>
          <p:cNvSpPr/>
          <p:nvPr/>
        </p:nvSpPr>
        <p:spPr>
          <a:xfrm>
            <a:off x="5575650" y="4740532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1.2.1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구매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5"/>
          <p:cNvSpPr/>
          <p:nvPr/>
        </p:nvSpPr>
        <p:spPr>
          <a:xfrm>
            <a:off x="6751129" y="3771110"/>
            <a:ext cx="553520" cy="96943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2" name="Google Shape;462;p15"/>
          <p:cNvSpPr/>
          <p:nvPr/>
        </p:nvSpPr>
        <p:spPr>
          <a:xfrm>
            <a:off x="6751129" y="4740546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1.2.2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리뷰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5"/>
          <p:cNvSpPr/>
          <p:nvPr/>
        </p:nvSpPr>
        <p:spPr>
          <a:xfrm>
            <a:off x="6097343" y="2083735"/>
            <a:ext cx="4312260" cy="961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4" name="Google Shape;464;p15"/>
          <p:cNvSpPr/>
          <p:nvPr/>
        </p:nvSpPr>
        <p:spPr>
          <a:xfrm>
            <a:off x="9856082" y="3045695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52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3. 운영자</a:t>
            </a:r>
            <a:endParaRPr b="0" i="0" sz="14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5"/>
          <p:cNvSpPr/>
          <p:nvPr/>
        </p:nvSpPr>
        <p:spPr>
          <a:xfrm>
            <a:off x="9855839" y="3783723"/>
            <a:ext cx="553764" cy="933391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6" name="Google Shape;466;p15"/>
          <p:cNvSpPr/>
          <p:nvPr/>
        </p:nvSpPr>
        <p:spPr>
          <a:xfrm>
            <a:off x="9302318" y="4717114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1.3.1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카페 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5"/>
          <p:cNvSpPr/>
          <p:nvPr/>
        </p:nvSpPr>
        <p:spPr>
          <a:xfrm>
            <a:off x="10409603" y="3783723"/>
            <a:ext cx="605275" cy="93339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528C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8" name="Google Shape;468;p15"/>
          <p:cNvSpPr/>
          <p:nvPr/>
        </p:nvSpPr>
        <p:spPr>
          <a:xfrm>
            <a:off x="10461358" y="4717114"/>
            <a:ext cx="1107041" cy="738027"/>
          </a:xfrm>
          <a:custGeom>
            <a:rect b="b" l="l" r="r" t="t"/>
            <a:pathLst>
              <a:path extrusionOk="0" h="738027" w="1107041">
                <a:moveTo>
                  <a:pt x="0" y="73803"/>
                </a:moveTo>
                <a:cubicBezTo>
                  <a:pt x="0" y="33043"/>
                  <a:pt x="33043" y="0"/>
                  <a:pt x="73803" y="0"/>
                </a:cubicBezTo>
                <a:lnTo>
                  <a:pt x="1033238" y="0"/>
                </a:lnTo>
                <a:cubicBezTo>
                  <a:pt x="1073998" y="0"/>
                  <a:pt x="1107041" y="33043"/>
                  <a:pt x="1107041" y="73803"/>
                </a:cubicBezTo>
                <a:lnTo>
                  <a:pt x="1107041" y="664224"/>
                </a:lnTo>
                <a:cubicBezTo>
                  <a:pt x="1107041" y="704984"/>
                  <a:pt x="1073998" y="738027"/>
                  <a:pt x="1033238" y="738027"/>
                </a:cubicBezTo>
                <a:lnTo>
                  <a:pt x="73803" y="738027"/>
                </a:lnTo>
                <a:cubicBezTo>
                  <a:pt x="33043" y="738027"/>
                  <a:pt x="0" y="704984"/>
                  <a:pt x="0" y="664224"/>
                </a:cubicBezTo>
                <a:lnTo>
                  <a:pt x="0" y="73803"/>
                </a:lnTo>
                <a:close/>
              </a:path>
            </a:pathLst>
          </a:custGeom>
          <a:noFill/>
          <a:ln cap="flat" cmpd="sng" w="127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4950" lIns="74950" spcFirstLastPara="1" rIns="74950" wrap="square" tIns="74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1.3.2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rPr>
              <a:t>판매 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5"/>
          <p:cNvSpPr txBox="1"/>
          <p:nvPr/>
        </p:nvSpPr>
        <p:spPr>
          <a:xfrm>
            <a:off x="506650" y="724930"/>
            <a:ext cx="14271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분할도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16"/>
          <p:cNvGrpSpPr/>
          <p:nvPr/>
        </p:nvGrpSpPr>
        <p:grpSpPr>
          <a:xfrm>
            <a:off x="475493" y="1750058"/>
            <a:ext cx="3294398" cy="3736340"/>
            <a:chOff x="475493" y="1750058"/>
            <a:chExt cx="3294398" cy="3736340"/>
          </a:xfrm>
        </p:grpSpPr>
        <p:sp>
          <p:nvSpPr>
            <p:cNvPr id="476" name="Google Shape;476;p16"/>
            <p:cNvSpPr/>
            <p:nvPr/>
          </p:nvSpPr>
          <p:spPr>
            <a:xfrm>
              <a:off x="1586997" y="1750058"/>
              <a:ext cx="1314000" cy="41400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25282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6"/>
            <p:cNvSpPr txBox="1"/>
            <p:nvPr/>
          </p:nvSpPr>
          <p:spPr>
            <a:xfrm>
              <a:off x="1675462" y="1765500"/>
              <a:ext cx="1137070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1.Café In Me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2162045" y="2166046"/>
              <a:ext cx="91440" cy="79887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60000"/>
                  </a:lnTo>
                  <a:lnTo>
                    <a:pt x="64747" y="60000"/>
                  </a:lnTo>
                  <a:lnTo>
                    <a:pt x="64747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9" name="Google Shape;479;p16"/>
            <p:cNvSpPr/>
            <p:nvPr/>
          </p:nvSpPr>
          <p:spPr>
            <a:xfrm>
              <a:off x="1541328" y="2964917"/>
              <a:ext cx="1340109" cy="432606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5C34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6"/>
            <p:cNvSpPr txBox="1"/>
            <p:nvPr/>
          </p:nvSpPr>
          <p:spPr>
            <a:xfrm>
              <a:off x="1553999" y="2977588"/>
              <a:ext cx="1314767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1.일반 회원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1317059" y="3397523"/>
              <a:ext cx="894323" cy="1398932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2" name="Google Shape;482;p16"/>
            <p:cNvSpPr/>
            <p:nvPr/>
          </p:nvSpPr>
          <p:spPr>
            <a:xfrm>
              <a:off x="475493" y="4796455"/>
              <a:ext cx="1683131" cy="689943"/>
            </a:xfrm>
            <a:prstGeom prst="roundRect">
              <a:avLst>
                <a:gd fmla="val 10000" name="adj"/>
              </a:avLst>
            </a:prstGeom>
            <a:solidFill>
              <a:srgbClr val="F1B73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6"/>
            <p:cNvSpPr txBox="1"/>
            <p:nvPr/>
          </p:nvSpPr>
          <p:spPr>
            <a:xfrm>
              <a:off x="495701" y="4816663"/>
              <a:ext cx="1642715" cy="649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1.1.3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검색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2211382" y="3397523"/>
              <a:ext cx="958394" cy="13963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5" name="Google Shape;485;p16"/>
            <p:cNvSpPr/>
            <p:nvPr/>
          </p:nvSpPr>
          <p:spPr>
            <a:xfrm>
              <a:off x="2569661" y="4793879"/>
              <a:ext cx="1200230" cy="58202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F1B73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6"/>
            <p:cNvSpPr txBox="1"/>
            <p:nvPr/>
          </p:nvSpPr>
          <p:spPr>
            <a:xfrm>
              <a:off x="2669756" y="4857867"/>
              <a:ext cx="1009250" cy="440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1.1.4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북마크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7" name="Google Shape;487;p16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" name="Google Shape;488;p16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568433" y="246218"/>
            <a:ext cx="136539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6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6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6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3608180" y="244387"/>
            <a:ext cx="1239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6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6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6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6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6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6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6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6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6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6"/>
          <p:cNvSpPr/>
          <p:nvPr/>
        </p:nvSpPr>
        <p:spPr>
          <a:xfrm>
            <a:off x="5673130" y="1351348"/>
            <a:ext cx="1331185" cy="469535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카페 검색 시작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6"/>
          <p:cNvSpPr/>
          <p:nvPr/>
        </p:nvSpPr>
        <p:spPr>
          <a:xfrm>
            <a:off x="5686141" y="2079453"/>
            <a:ext cx="1280997" cy="4426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카페 검색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(도로명,키워드)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6"/>
          <p:cNvSpPr/>
          <p:nvPr/>
        </p:nvSpPr>
        <p:spPr>
          <a:xfrm>
            <a:off x="5664975" y="2758856"/>
            <a:ext cx="1489242" cy="7635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필터 입력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(태그)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6"/>
          <p:cNvSpPr/>
          <p:nvPr/>
        </p:nvSpPr>
        <p:spPr>
          <a:xfrm>
            <a:off x="9930206" y="3850687"/>
            <a:ext cx="1172663" cy="783675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카페 DB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6"/>
          <p:cNvSpPr/>
          <p:nvPr/>
        </p:nvSpPr>
        <p:spPr>
          <a:xfrm>
            <a:off x="5750509" y="4166848"/>
            <a:ext cx="1318174" cy="4217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카페선택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6"/>
          <p:cNvSpPr/>
          <p:nvPr/>
        </p:nvSpPr>
        <p:spPr>
          <a:xfrm>
            <a:off x="5744492" y="4849262"/>
            <a:ext cx="1318174" cy="6897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카페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상세 정보 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16"/>
          <p:cNvCxnSpPr/>
          <p:nvPr/>
        </p:nvCxnSpPr>
        <p:spPr>
          <a:xfrm>
            <a:off x="8073818" y="1683088"/>
            <a:ext cx="1" cy="502266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2" name="Google Shape;512;p16"/>
          <p:cNvSpPr txBox="1"/>
          <p:nvPr/>
        </p:nvSpPr>
        <p:spPr>
          <a:xfrm>
            <a:off x="5923452" y="813829"/>
            <a:ext cx="1155843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6"/>
          <p:cNvSpPr txBox="1"/>
          <p:nvPr/>
        </p:nvSpPr>
        <p:spPr>
          <a:xfrm>
            <a:off x="9302810" y="808389"/>
            <a:ext cx="1557264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6"/>
          <p:cNvSpPr/>
          <p:nvPr/>
        </p:nvSpPr>
        <p:spPr>
          <a:xfrm>
            <a:off x="5737986" y="5971601"/>
            <a:ext cx="1331185" cy="447203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검색 종료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p16"/>
          <p:cNvCxnSpPr>
            <a:stCxn id="504" idx="2"/>
            <a:endCxn id="505" idx="0"/>
          </p:cNvCxnSpPr>
          <p:nvPr/>
        </p:nvCxnSpPr>
        <p:spPr>
          <a:xfrm flipH="1">
            <a:off x="6326723" y="1820883"/>
            <a:ext cx="12000" cy="25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6" name="Google Shape;516;p16"/>
          <p:cNvCxnSpPr>
            <a:endCxn id="507" idx="1"/>
          </p:cNvCxnSpPr>
          <p:nvPr/>
        </p:nvCxnSpPr>
        <p:spPr>
          <a:xfrm>
            <a:off x="6948338" y="2257387"/>
            <a:ext cx="3568200" cy="1593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7" name="Google Shape;517;p16"/>
          <p:cNvCxnSpPr>
            <a:stCxn id="507" idx="2"/>
            <a:endCxn id="506" idx="3"/>
          </p:cNvCxnSpPr>
          <p:nvPr/>
        </p:nvCxnSpPr>
        <p:spPr>
          <a:xfrm rot="10800000">
            <a:off x="7154306" y="3140625"/>
            <a:ext cx="2775900" cy="1101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8" name="Google Shape;518;p16"/>
          <p:cNvCxnSpPr>
            <a:stCxn id="509" idx="2"/>
            <a:endCxn id="514" idx="0"/>
          </p:cNvCxnSpPr>
          <p:nvPr/>
        </p:nvCxnSpPr>
        <p:spPr>
          <a:xfrm>
            <a:off x="6403579" y="5539054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9" name="Google Shape;519;p16"/>
          <p:cNvSpPr txBox="1"/>
          <p:nvPr/>
        </p:nvSpPr>
        <p:spPr>
          <a:xfrm>
            <a:off x="506650" y="724930"/>
            <a:ext cx="14271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16"/>
          <p:cNvCxnSpPr>
            <a:stCxn id="508" idx="2"/>
            <a:endCxn id="509" idx="0"/>
          </p:cNvCxnSpPr>
          <p:nvPr/>
        </p:nvCxnSpPr>
        <p:spPr>
          <a:xfrm flipH="1">
            <a:off x="6403596" y="4588584"/>
            <a:ext cx="60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1" name="Google Shape;521;p16"/>
          <p:cNvCxnSpPr>
            <a:stCxn id="506" idx="2"/>
            <a:endCxn id="508" idx="0"/>
          </p:cNvCxnSpPr>
          <p:nvPr/>
        </p:nvCxnSpPr>
        <p:spPr>
          <a:xfrm>
            <a:off x="6409596" y="3522380"/>
            <a:ext cx="0" cy="64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17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p17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7"/>
          <p:cNvSpPr txBox="1"/>
          <p:nvPr/>
        </p:nvSpPr>
        <p:spPr>
          <a:xfrm>
            <a:off x="568434" y="246218"/>
            <a:ext cx="11070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7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7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7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7"/>
          <p:cNvSpPr txBox="1"/>
          <p:nvPr/>
        </p:nvSpPr>
        <p:spPr>
          <a:xfrm>
            <a:off x="3608180" y="244387"/>
            <a:ext cx="1239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7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7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7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7"/>
          <p:cNvSpPr txBox="1"/>
          <p:nvPr/>
        </p:nvSpPr>
        <p:spPr>
          <a:xfrm>
            <a:off x="6573799" y="244387"/>
            <a:ext cx="11944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7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7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7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7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7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7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7"/>
          <p:cNvSpPr/>
          <p:nvPr/>
        </p:nvSpPr>
        <p:spPr>
          <a:xfrm>
            <a:off x="5855712" y="1506361"/>
            <a:ext cx="1331185" cy="60110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선택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7"/>
          <p:cNvSpPr/>
          <p:nvPr/>
        </p:nvSpPr>
        <p:spPr>
          <a:xfrm>
            <a:off x="5946464" y="2367298"/>
            <a:ext cx="1280997" cy="6443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북마크 저장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7"/>
          <p:cNvSpPr/>
          <p:nvPr/>
        </p:nvSpPr>
        <p:spPr>
          <a:xfrm>
            <a:off x="5878247" y="3306631"/>
            <a:ext cx="1489242" cy="6126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북마크 보기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7" name="Google Shape;547;p17"/>
          <p:cNvCxnSpPr/>
          <p:nvPr/>
        </p:nvCxnSpPr>
        <p:spPr>
          <a:xfrm>
            <a:off x="8189984" y="1483445"/>
            <a:ext cx="1" cy="502266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8" name="Google Shape;548;p17"/>
          <p:cNvSpPr txBox="1"/>
          <p:nvPr/>
        </p:nvSpPr>
        <p:spPr>
          <a:xfrm>
            <a:off x="6030641" y="847934"/>
            <a:ext cx="1307879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7"/>
          <p:cNvSpPr txBox="1"/>
          <p:nvPr/>
        </p:nvSpPr>
        <p:spPr>
          <a:xfrm>
            <a:off x="9409999" y="842494"/>
            <a:ext cx="1216449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/>
          <p:nvPr/>
        </p:nvSpPr>
        <p:spPr>
          <a:xfrm>
            <a:off x="10169256" y="3771913"/>
            <a:ext cx="914400" cy="612648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북마크 DB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7"/>
          <p:cNvSpPr/>
          <p:nvPr/>
        </p:nvSpPr>
        <p:spPr>
          <a:xfrm>
            <a:off x="5917282" y="5198591"/>
            <a:ext cx="1589637" cy="762962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북마크 확인 및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17"/>
          <p:cNvCxnSpPr>
            <a:stCxn id="543" idx="2"/>
          </p:cNvCxnSpPr>
          <p:nvPr/>
        </p:nvCxnSpPr>
        <p:spPr>
          <a:xfrm>
            <a:off x="6521305" y="2107462"/>
            <a:ext cx="0" cy="25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17"/>
          <p:cNvCxnSpPr>
            <a:stCxn id="544" idx="2"/>
          </p:cNvCxnSpPr>
          <p:nvPr/>
        </p:nvCxnSpPr>
        <p:spPr>
          <a:xfrm>
            <a:off x="6586963" y="3011600"/>
            <a:ext cx="0" cy="29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17"/>
          <p:cNvCxnSpPr>
            <a:stCxn id="545" idx="3"/>
            <a:endCxn id="550" idx="2"/>
          </p:cNvCxnSpPr>
          <p:nvPr/>
        </p:nvCxnSpPr>
        <p:spPr>
          <a:xfrm>
            <a:off x="7367489" y="3612955"/>
            <a:ext cx="2801700" cy="46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17"/>
          <p:cNvCxnSpPr>
            <a:stCxn id="550" idx="3"/>
          </p:cNvCxnSpPr>
          <p:nvPr/>
        </p:nvCxnSpPr>
        <p:spPr>
          <a:xfrm rot="5400000">
            <a:off x="9967956" y="4308661"/>
            <a:ext cx="582600" cy="7344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17"/>
          <p:cNvCxnSpPr>
            <a:endCxn id="551" idx="0"/>
          </p:cNvCxnSpPr>
          <p:nvPr/>
        </p:nvCxnSpPr>
        <p:spPr>
          <a:xfrm flipH="1">
            <a:off x="6712101" y="4967291"/>
            <a:ext cx="2076300" cy="231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7" name="Google Shape;557;p17"/>
          <p:cNvSpPr/>
          <p:nvPr/>
        </p:nvSpPr>
        <p:spPr>
          <a:xfrm>
            <a:off x="8792462" y="4613177"/>
            <a:ext cx="1099542" cy="728961"/>
          </a:xfrm>
          <a:prstGeom prst="flowChartDocumen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북마크 목록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7"/>
          <p:cNvSpPr txBox="1"/>
          <p:nvPr/>
        </p:nvSpPr>
        <p:spPr>
          <a:xfrm>
            <a:off x="506650" y="724930"/>
            <a:ext cx="12912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17"/>
          <p:cNvGrpSpPr/>
          <p:nvPr/>
        </p:nvGrpSpPr>
        <p:grpSpPr>
          <a:xfrm>
            <a:off x="720197" y="1750058"/>
            <a:ext cx="3291143" cy="3730786"/>
            <a:chOff x="720197" y="1750058"/>
            <a:chExt cx="3291143" cy="3730786"/>
          </a:xfrm>
        </p:grpSpPr>
        <p:sp>
          <p:nvSpPr>
            <p:cNvPr id="560" name="Google Shape;560;p17"/>
            <p:cNvSpPr/>
            <p:nvPr/>
          </p:nvSpPr>
          <p:spPr>
            <a:xfrm>
              <a:off x="1586997" y="1750058"/>
              <a:ext cx="1314000" cy="41400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25282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7"/>
            <p:cNvSpPr txBox="1"/>
            <p:nvPr/>
          </p:nvSpPr>
          <p:spPr>
            <a:xfrm>
              <a:off x="1675462" y="1765500"/>
              <a:ext cx="1137070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1.Café In Me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2162045" y="2166046"/>
              <a:ext cx="91440" cy="79887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60000"/>
                  </a:lnTo>
                  <a:lnTo>
                    <a:pt x="64747" y="60000"/>
                  </a:lnTo>
                  <a:lnTo>
                    <a:pt x="64747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63" name="Google Shape;563;p17"/>
            <p:cNvSpPr/>
            <p:nvPr/>
          </p:nvSpPr>
          <p:spPr>
            <a:xfrm>
              <a:off x="1541328" y="2964917"/>
              <a:ext cx="1340109" cy="432606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5C34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7"/>
            <p:cNvSpPr txBox="1"/>
            <p:nvPr/>
          </p:nvSpPr>
          <p:spPr>
            <a:xfrm>
              <a:off x="1553999" y="2977588"/>
              <a:ext cx="1314767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1.일반 회원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1317059" y="3397523"/>
              <a:ext cx="894323" cy="1398932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66" name="Google Shape;566;p17"/>
            <p:cNvSpPr/>
            <p:nvPr/>
          </p:nvSpPr>
          <p:spPr>
            <a:xfrm>
              <a:off x="2328209" y="4790901"/>
              <a:ext cx="1683131" cy="689943"/>
            </a:xfrm>
            <a:prstGeom prst="roundRect">
              <a:avLst>
                <a:gd fmla="val 10000" name="adj"/>
              </a:avLst>
            </a:prstGeom>
            <a:solidFill>
              <a:srgbClr val="F1B73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7"/>
            <p:cNvSpPr txBox="1"/>
            <p:nvPr/>
          </p:nvSpPr>
          <p:spPr>
            <a:xfrm>
              <a:off x="2348418" y="4831317"/>
              <a:ext cx="1642715" cy="649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1.1.4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북마크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2211382" y="3397523"/>
              <a:ext cx="958394" cy="13963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69" name="Google Shape;569;p17"/>
            <p:cNvSpPr/>
            <p:nvPr/>
          </p:nvSpPr>
          <p:spPr>
            <a:xfrm>
              <a:off x="720197" y="4794833"/>
              <a:ext cx="1200230" cy="58202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F1B73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7"/>
            <p:cNvSpPr txBox="1"/>
            <p:nvPr/>
          </p:nvSpPr>
          <p:spPr>
            <a:xfrm>
              <a:off x="820292" y="4858821"/>
              <a:ext cx="1009250" cy="440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1.1.3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검색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5" name="Google Shape;575;p18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18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568433" y="246218"/>
            <a:ext cx="123055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8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8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3608181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8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8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6573798" y="244387"/>
            <a:ext cx="1239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8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8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8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8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8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8"/>
          <p:cNvSpPr/>
          <p:nvPr/>
        </p:nvSpPr>
        <p:spPr>
          <a:xfrm>
            <a:off x="4515956" y="1258818"/>
            <a:ext cx="1472064" cy="45966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구매 시작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8"/>
          <p:cNvSpPr/>
          <p:nvPr/>
        </p:nvSpPr>
        <p:spPr>
          <a:xfrm>
            <a:off x="4614367" y="1880368"/>
            <a:ext cx="1280997" cy="5142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선택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8"/>
          <p:cNvSpPr/>
          <p:nvPr/>
        </p:nvSpPr>
        <p:spPr>
          <a:xfrm>
            <a:off x="4510244" y="2521849"/>
            <a:ext cx="1489242" cy="5520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장바구니 담기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8"/>
          <p:cNvSpPr/>
          <p:nvPr/>
        </p:nvSpPr>
        <p:spPr>
          <a:xfrm>
            <a:off x="8785811" y="1718479"/>
            <a:ext cx="914400" cy="612648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8"/>
          <p:cNvSpPr/>
          <p:nvPr/>
        </p:nvSpPr>
        <p:spPr>
          <a:xfrm>
            <a:off x="4567669" y="4132138"/>
            <a:ext cx="1489242" cy="6643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정보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8"/>
          <p:cNvSpPr/>
          <p:nvPr/>
        </p:nvSpPr>
        <p:spPr>
          <a:xfrm>
            <a:off x="4590276" y="4950829"/>
            <a:ext cx="1489242" cy="6643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수령 정보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8"/>
          <p:cNvSpPr/>
          <p:nvPr/>
        </p:nvSpPr>
        <p:spPr>
          <a:xfrm>
            <a:off x="8750630" y="2953823"/>
            <a:ext cx="914400" cy="612648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장바구니 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8"/>
          <p:cNvSpPr/>
          <p:nvPr/>
        </p:nvSpPr>
        <p:spPr>
          <a:xfrm>
            <a:off x="10262614" y="5037046"/>
            <a:ext cx="1343150" cy="7446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 주문 접수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p18"/>
          <p:cNvCxnSpPr/>
          <p:nvPr/>
        </p:nvCxnSpPr>
        <p:spPr>
          <a:xfrm>
            <a:off x="7051133" y="1652774"/>
            <a:ext cx="1" cy="502266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2" name="Google Shape;602;p18"/>
          <p:cNvSpPr txBox="1"/>
          <p:nvPr/>
        </p:nvSpPr>
        <p:spPr>
          <a:xfrm>
            <a:off x="4697174" y="811561"/>
            <a:ext cx="2012463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소비자 회원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8"/>
          <p:cNvSpPr txBox="1"/>
          <p:nvPr/>
        </p:nvSpPr>
        <p:spPr>
          <a:xfrm>
            <a:off x="8009571" y="831427"/>
            <a:ext cx="1655459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18"/>
          <p:cNvCxnSpPr/>
          <p:nvPr/>
        </p:nvCxnSpPr>
        <p:spPr>
          <a:xfrm>
            <a:off x="9930714" y="1652773"/>
            <a:ext cx="1" cy="502266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" name="Google Shape;605;p18"/>
          <p:cNvSpPr/>
          <p:nvPr/>
        </p:nvSpPr>
        <p:spPr>
          <a:xfrm>
            <a:off x="4614367" y="5719739"/>
            <a:ext cx="1472064" cy="473542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수령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8"/>
          <p:cNvSpPr/>
          <p:nvPr/>
        </p:nvSpPr>
        <p:spPr>
          <a:xfrm>
            <a:off x="4510244" y="3230900"/>
            <a:ext cx="1489242" cy="5520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8"/>
          <p:cNvSpPr txBox="1"/>
          <p:nvPr/>
        </p:nvSpPr>
        <p:spPr>
          <a:xfrm>
            <a:off x="10231847" y="833667"/>
            <a:ext cx="17171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운영자</a:t>
            </a: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(판매자)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18"/>
          <p:cNvCxnSpPr>
            <a:endCxn id="593" idx="0"/>
          </p:cNvCxnSpPr>
          <p:nvPr/>
        </p:nvCxnSpPr>
        <p:spPr>
          <a:xfrm>
            <a:off x="5254866" y="1733368"/>
            <a:ext cx="0" cy="14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9" name="Google Shape;609;p18"/>
          <p:cNvCxnSpPr>
            <a:endCxn id="595" idx="2"/>
          </p:cNvCxnSpPr>
          <p:nvPr/>
        </p:nvCxnSpPr>
        <p:spPr>
          <a:xfrm flipH="1" rot="10800000">
            <a:off x="5895311" y="2024803"/>
            <a:ext cx="2890500" cy="7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0" name="Google Shape;610;p18"/>
          <p:cNvCxnSpPr/>
          <p:nvPr/>
        </p:nvCxnSpPr>
        <p:spPr>
          <a:xfrm flipH="1">
            <a:off x="5999411" y="2315800"/>
            <a:ext cx="3243600" cy="466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1" name="Google Shape;611;p18"/>
          <p:cNvCxnSpPr>
            <a:endCxn id="598" idx="2"/>
          </p:cNvCxnSpPr>
          <p:nvPr/>
        </p:nvCxnSpPr>
        <p:spPr>
          <a:xfrm>
            <a:off x="5999630" y="2950847"/>
            <a:ext cx="2751000" cy="309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2" name="Google Shape;612;p18"/>
          <p:cNvCxnSpPr>
            <a:stCxn id="598" idx="3"/>
            <a:endCxn id="606" idx="3"/>
          </p:cNvCxnSpPr>
          <p:nvPr/>
        </p:nvCxnSpPr>
        <p:spPr>
          <a:xfrm flipH="1" rot="5400000">
            <a:off x="7573880" y="1932521"/>
            <a:ext cx="59700" cy="3208200"/>
          </a:xfrm>
          <a:prstGeom prst="bentConnector4">
            <a:avLst>
              <a:gd fmla="val -382914" name="adj1"/>
              <a:gd fmla="val 571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3" name="Google Shape;613;p18"/>
          <p:cNvSpPr/>
          <p:nvPr/>
        </p:nvSpPr>
        <p:spPr>
          <a:xfrm>
            <a:off x="8855301" y="6075075"/>
            <a:ext cx="914400" cy="589985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18"/>
          <p:cNvCxnSpPr>
            <a:stCxn id="596" idx="2"/>
            <a:endCxn id="597" idx="0"/>
          </p:cNvCxnSpPr>
          <p:nvPr/>
        </p:nvCxnSpPr>
        <p:spPr>
          <a:xfrm flipH="1" rot="-5400000">
            <a:off x="5246290" y="4862467"/>
            <a:ext cx="154500" cy="22500"/>
          </a:xfrm>
          <a:prstGeom prst="bentConnector3">
            <a:avLst>
              <a:gd fmla="val 4995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5" name="Google Shape;615;p18"/>
          <p:cNvCxnSpPr>
            <a:stCxn id="597" idx="3"/>
          </p:cNvCxnSpPr>
          <p:nvPr/>
        </p:nvCxnSpPr>
        <p:spPr>
          <a:xfrm>
            <a:off x="6079518" y="5282993"/>
            <a:ext cx="41832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6" name="Google Shape;616;p18"/>
          <p:cNvCxnSpPr>
            <a:endCxn id="605" idx="3"/>
          </p:cNvCxnSpPr>
          <p:nvPr/>
        </p:nvCxnSpPr>
        <p:spPr>
          <a:xfrm flipH="1">
            <a:off x="6086431" y="5551510"/>
            <a:ext cx="4176300" cy="405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7" name="Google Shape;617;p18"/>
          <p:cNvCxnSpPr>
            <a:stCxn id="605" idx="2"/>
            <a:endCxn id="613" idx="2"/>
          </p:cNvCxnSpPr>
          <p:nvPr/>
        </p:nvCxnSpPr>
        <p:spPr>
          <a:xfrm flipH="1" rot="-5400000">
            <a:off x="7014499" y="4529181"/>
            <a:ext cx="176700" cy="3504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8" name="Google Shape;618;p18"/>
          <p:cNvSpPr txBox="1"/>
          <p:nvPr/>
        </p:nvSpPr>
        <p:spPr>
          <a:xfrm>
            <a:off x="506650" y="724930"/>
            <a:ext cx="129234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9" name="Google Shape;619;p18"/>
          <p:cNvCxnSpPr>
            <a:stCxn id="606" idx="2"/>
          </p:cNvCxnSpPr>
          <p:nvPr/>
        </p:nvCxnSpPr>
        <p:spPr>
          <a:xfrm flipH="1">
            <a:off x="5251865" y="3782905"/>
            <a:ext cx="3000" cy="34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20" name="Google Shape;620;p18"/>
          <p:cNvGrpSpPr/>
          <p:nvPr/>
        </p:nvGrpSpPr>
        <p:grpSpPr>
          <a:xfrm>
            <a:off x="475493" y="1750058"/>
            <a:ext cx="3294398" cy="3736340"/>
            <a:chOff x="475493" y="1750058"/>
            <a:chExt cx="3294398" cy="3736340"/>
          </a:xfrm>
        </p:grpSpPr>
        <p:sp>
          <p:nvSpPr>
            <p:cNvPr id="621" name="Google Shape;621;p18"/>
            <p:cNvSpPr/>
            <p:nvPr/>
          </p:nvSpPr>
          <p:spPr>
            <a:xfrm>
              <a:off x="1586997" y="1750058"/>
              <a:ext cx="1314000" cy="41400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25282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8"/>
            <p:cNvSpPr txBox="1"/>
            <p:nvPr/>
          </p:nvSpPr>
          <p:spPr>
            <a:xfrm>
              <a:off x="1675462" y="1765500"/>
              <a:ext cx="1137070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1.Café In Me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2162045" y="2166046"/>
              <a:ext cx="91440" cy="79887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60000"/>
                  </a:lnTo>
                  <a:lnTo>
                    <a:pt x="64747" y="60000"/>
                  </a:lnTo>
                  <a:lnTo>
                    <a:pt x="64747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24" name="Google Shape;624;p18"/>
            <p:cNvSpPr/>
            <p:nvPr/>
          </p:nvSpPr>
          <p:spPr>
            <a:xfrm>
              <a:off x="1541328" y="2964917"/>
              <a:ext cx="1340109" cy="432606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5C34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8"/>
            <p:cNvSpPr txBox="1"/>
            <p:nvPr/>
          </p:nvSpPr>
          <p:spPr>
            <a:xfrm>
              <a:off x="1553999" y="2977588"/>
              <a:ext cx="1314767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2. 소비자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1317059" y="3397523"/>
              <a:ext cx="894323" cy="1398932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27" name="Google Shape;627;p18"/>
            <p:cNvSpPr/>
            <p:nvPr/>
          </p:nvSpPr>
          <p:spPr>
            <a:xfrm>
              <a:off x="475493" y="4796455"/>
              <a:ext cx="1683131" cy="689943"/>
            </a:xfrm>
            <a:prstGeom prst="roundRect">
              <a:avLst>
                <a:gd fmla="val 10000" name="adj"/>
              </a:avLst>
            </a:prstGeom>
            <a:solidFill>
              <a:srgbClr val="F1B73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8"/>
            <p:cNvSpPr txBox="1"/>
            <p:nvPr/>
          </p:nvSpPr>
          <p:spPr>
            <a:xfrm>
              <a:off x="495701" y="4816663"/>
              <a:ext cx="1642715" cy="649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1.2.1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구매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2211382" y="3397523"/>
              <a:ext cx="958394" cy="13963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30" name="Google Shape;630;p18"/>
            <p:cNvSpPr/>
            <p:nvPr/>
          </p:nvSpPr>
          <p:spPr>
            <a:xfrm>
              <a:off x="2569661" y="4793879"/>
              <a:ext cx="1200230" cy="58202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F1B73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8"/>
            <p:cNvSpPr txBox="1"/>
            <p:nvPr/>
          </p:nvSpPr>
          <p:spPr>
            <a:xfrm>
              <a:off x="2669756" y="4857867"/>
              <a:ext cx="1009250" cy="440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1.2.2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리뷰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6" name="Google Shape;636;p19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7" name="Google Shape;637;p19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9"/>
          <p:cNvSpPr txBox="1"/>
          <p:nvPr/>
        </p:nvSpPr>
        <p:spPr>
          <a:xfrm>
            <a:off x="568433" y="246218"/>
            <a:ext cx="13862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9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9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9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9"/>
          <p:cNvSpPr txBox="1"/>
          <p:nvPr/>
        </p:nvSpPr>
        <p:spPr>
          <a:xfrm>
            <a:off x="3608181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9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9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9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9"/>
          <p:cNvSpPr txBox="1"/>
          <p:nvPr/>
        </p:nvSpPr>
        <p:spPr>
          <a:xfrm>
            <a:off x="6573799" y="244387"/>
            <a:ext cx="10297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9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9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9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9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5825334" y="1393548"/>
            <a:ext cx="1331185" cy="60110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5758560" y="2197820"/>
            <a:ext cx="1464735" cy="7127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구매내역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5795837" y="4365944"/>
            <a:ext cx="1489242" cy="730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별점 선택, 리뷰 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9235509" y="2518686"/>
            <a:ext cx="1025221" cy="622075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9898112" y="5486399"/>
            <a:ext cx="1105609" cy="622075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Google Shape;659;p19"/>
          <p:cNvCxnSpPr/>
          <p:nvPr/>
        </p:nvCxnSpPr>
        <p:spPr>
          <a:xfrm>
            <a:off x="8343789" y="1472735"/>
            <a:ext cx="1" cy="502266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0" name="Google Shape;660;p19"/>
          <p:cNvSpPr txBox="1"/>
          <p:nvPr/>
        </p:nvSpPr>
        <p:spPr>
          <a:xfrm>
            <a:off x="5869171" y="914534"/>
            <a:ext cx="196944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소비자 회원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9"/>
          <p:cNvSpPr txBox="1"/>
          <p:nvPr/>
        </p:nvSpPr>
        <p:spPr>
          <a:xfrm>
            <a:off x="9095989" y="914534"/>
            <a:ext cx="1625278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9"/>
          <p:cNvSpPr/>
          <p:nvPr/>
        </p:nvSpPr>
        <p:spPr>
          <a:xfrm>
            <a:off x="5854823" y="5498217"/>
            <a:ext cx="1486174" cy="60110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 작성 완료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9"/>
          <p:cNvSpPr/>
          <p:nvPr/>
        </p:nvSpPr>
        <p:spPr>
          <a:xfrm>
            <a:off x="5874865" y="3111744"/>
            <a:ext cx="1331185" cy="60110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 작성 시작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19"/>
          <p:cNvCxnSpPr>
            <a:stCxn id="653" idx="2"/>
            <a:endCxn id="654" idx="0"/>
          </p:cNvCxnSpPr>
          <p:nvPr/>
        </p:nvCxnSpPr>
        <p:spPr>
          <a:xfrm>
            <a:off x="6490927" y="1994649"/>
            <a:ext cx="0" cy="20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5" name="Google Shape;665;p19"/>
          <p:cNvCxnSpPr>
            <a:stCxn id="654" idx="3"/>
            <a:endCxn id="656" idx="2"/>
          </p:cNvCxnSpPr>
          <p:nvPr/>
        </p:nvCxnSpPr>
        <p:spPr>
          <a:xfrm>
            <a:off x="7223295" y="2554205"/>
            <a:ext cx="2012100" cy="27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6" name="Google Shape;666;p19"/>
          <p:cNvCxnSpPr>
            <a:stCxn id="656" idx="3"/>
            <a:endCxn id="663" idx="3"/>
          </p:cNvCxnSpPr>
          <p:nvPr/>
        </p:nvCxnSpPr>
        <p:spPr>
          <a:xfrm rot="5400000">
            <a:off x="8341270" y="2005411"/>
            <a:ext cx="271500" cy="25422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7" name="Google Shape;667;p19"/>
          <p:cNvCxnSpPr>
            <a:stCxn id="655" idx="2"/>
            <a:endCxn id="657" idx="1"/>
          </p:cNvCxnSpPr>
          <p:nvPr/>
        </p:nvCxnSpPr>
        <p:spPr>
          <a:xfrm flipH="1" rot="-5400000">
            <a:off x="8300558" y="3335964"/>
            <a:ext cx="390300" cy="3910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8" name="Google Shape;668;p19"/>
          <p:cNvCxnSpPr>
            <a:stCxn id="657" idx="2"/>
            <a:endCxn id="662" idx="3"/>
          </p:cNvCxnSpPr>
          <p:nvPr/>
        </p:nvCxnSpPr>
        <p:spPr>
          <a:xfrm flipH="1">
            <a:off x="7340912" y="5797436"/>
            <a:ext cx="2557200" cy="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69" name="Google Shape;669;p19"/>
          <p:cNvSpPr txBox="1"/>
          <p:nvPr/>
        </p:nvSpPr>
        <p:spPr>
          <a:xfrm>
            <a:off x="506650" y="724930"/>
            <a:ext cx="135304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0" name="Google Shape;670;p19"/>
          <p:cNvCxnSpPr>
            <a:stCxn id="663" idx="2"/>
            <a:endCxn id="655" idx="0"/>
          </p:cNvCxnSpPr>
          <p:nvPr/>
        </p:nvCxnSpPr>
        <p:spPr>
          <a:xfrm>
            <a:off x="6540457" y="3712845"/>
            <a:ext cx="0" cy="65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71" name="Google Shape;671;p19"/>
          <p:cNvGrpSpPr/>
          <p:nvPr/>
        </p:nvGrpSpPr>
        <p:grpSpPr>
          <a:xfrm>
            <a:off x="693277" y="1778246"/>
            <a:ext cx="3291143" cy="3730786"/>
            <a:chOff x="720197" y="1750058"/>
            <a:chExt cx="3291143" cy="3730786"/>
          </a:xfrm>
        </p:grpSpPr>
        <p:sp>
          <p:nvSpPr>
            <p:cNvPr id="672" name="Google Shape;672;p19"/>
            <p:cNvSpPr/>
            <p:nvPr/>
          </p:nvSpPr>
          <p:spPr>
            <a:xfrm>
              <a:off x="1586997" y="1750058"/>
              <a:ext cx="1314000" cy="41400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25282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9"/>
            <p:cNvSpPr txBox="1"/>
            <p:nvPr/>
          </p:nvSpPr>
          <p:spPr>
            <a:xfrm>
              <a:off x="1675462" y="1765500"/>
              <a:ext cx="1137070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1.Café In Me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2162045" y="2166046"/>
              <a:ext cx="91440" cy="79887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60000"/>
                  </a:lnTo>
                  <a:lnTo>
                    <a:pt x="64747" y="60000"/>
                  </a:lnTo>
                  <a:lnTo>
                    <a:pt x="64747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75" name="Google Shape;675;p19"/>
            <p:cNvSpPr/>
            <p:nvPr/>
          </p:nvSpPr>
          <p:spPr>
            <a:xfrm>
              <a:off x="1541328" y="2964917"/>
              <a:ext cx="1340109" cy="432606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5C34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9"/>
            <p:cNvSpPr txBox="1"/>
            <p:nvPr/>
          </p:nvSpPr>
          <p:spPr>
            <a:xfrm>
              <a:off x="1553999" y="2977588"/>
              <a:ext cx="1314767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2. 소비자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1317059" y="3397523"/>
              <a:ext cx="894323" cy="1398932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78" name="Google Shape;678;p19"/>
            <p:cNvSpPr/>
            <p:nvPr/>
          </p:nvSpPr>
          <p:spPr>
            <a:xfrm>
              <a:off x="2328209" y="4790901"/>
              <a:ext cx="1683131" cy="689943"/>
            </a:xfrm>
            <a:prstGeom prst="roundRect">
              <a:avLst>
                <a:gd fmla="val 10000" name="adj"/>
              </a:avLst>
            </a:prstGeom>
            <a:solidFill>
              <a:srgbClr val="F1B73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9"/>
            <p:cNvSpPr txBox="1"/>
            <p:nvPr/>
          </p:nvSpPr>
          <p:spPr>
            <a:xfrm>
              <a:off x="2348418" y="4831317"/>
              <a:ext cx="1642715" cy="649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1.2.2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리뷰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2211382" y="3397523"/>
              <a:ext cx="958394" cy="13963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81" name="Google Shape;681;p19"/>
            <p:cNvSpPr/>
            <p:nvPr/>
          </p:nvSpPr>
          <p:spPr>
            <a:xfrm>
              <a:off x="720197" y="4794833"/>
              <a:ext cx="1200230" cy="58202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F1B73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9"/>
            <p:cNvSpPr txBox="1"/>
            <p:nvPr/>
          </p:nvSpPr>
          <p:spPr>
            <a:xfrm>
              <a:off x="820292" y="4858821"/>
              <a:ext cx="1009250" cy="440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1.2.1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구매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4417615" cy="6858000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1B7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1616" y="685884"/>
            <a:ext cx="6046573" cy="5462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5819014" y="1252947"/>
            <a:ext cx="673607" cy="6736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3900" y="4833735"/>
            <a:ext cx="645377" cy="645377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chemeClr val="dk1"/>
            </a:outerShdw>
          </a:effectLst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3900" y="2590304"/>
            <a:ext cx="645377" cy="645377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chemeClr val="dk1"/>
            </a:outerShdw>
          </a:effectLst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59041" y="4822441"/>
            <a:ext cx="645377" cy="645377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chemeClr val="dk1"/>
            </a:outerShdw>
          </a:effectLst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77843" y="2681380"/>
            <a:ext cx="645377" cy="645377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chemeClr val="dk1"/>
            </a:outerShdw>
          </a:effectLst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73390" y="325095"/>
            <a:ext cx="645377" cy="645377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chemeClr val="dk1"/>
            </a:outerShdw>
          </a:effectLst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13811" y="1683472"/>
            <a:ext cx="645377" cy="645377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chemeClr val="dk1"/>
            </a:outerShdw>
          </a:effectLst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3131" y="325095"/>
            <a:ext cx="645377" cy="645377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chemeClr val="dk1"/>
            </a:outerShdw>
          </a:effectLst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52935" y="3816519"/>
            <a:ext cx="645377" cy="645377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chemeClr val="dk1"/>
            </a:outerShdw>
          </a:effectLst>
        </p:spPr>
      </p:pic>
      <p:sp>
        <p:nvSpPr>
          <p:cNvPr id="109" name="Google Shape;109;p2"/>
          <p:cNvSpPr/>
          <p:nvPr/>
        </p:nvSpPr>
        <p:spPr>
          <a:xfrm>
            <a:off x="6054252" y="970837"/>
            <a:ext cx="203930" cy="203930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9094114" y="970472"/>
            <a:ext cx="203930" cy="203930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0379241" y="1926458"/>
            <a:ext cx="203930" cy="203930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9098567" y="3249854"/>
            <a:ext cx="203930" cy="203930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014624" y="3240091"/>
            <a:ext cx="203930" cy="203930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5898312" y="4037243"/>
            <a:ext cx="203930" cy="203930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014625" y="5479112"/>
            <a:ext cx="203930" cy="203930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10179765" y="5479112"/>
            <a:ext cx="203930" cy="203930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5575623" y="1309028"/>
            <a:ext cx="118149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＊추진배경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＊목적/목표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8858577" y="1252947"/>
            <a:ext cx="673607" cy="6736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8524372" y="1309028"/>
            <a:ext cx="1363120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팀구성 및 개발일정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＊팀구성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＊프로젝트 일정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10684094" y="1830028"/>
            <a:ext cx="673607" cy="6736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0440703" y="1886109"/>
            <a:ext cx="1181493" cy="900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＊프로세스 분할도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＊프로세스 설계서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8858577" y="3550609"/>
            <a:ext cx="673607" cy="6736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8604633" y="3674362"/>
            <a:ext cx="1181493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설계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＊테이블 ERD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6807428" y="3531185"/>
            <a:ext cx="673607" cy="6736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6564037" y="3587266"/>
            <a:ext cx="1181493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 설계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＊소요 기술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＊시스템 아키텍쳐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6105574" y="4148045"/>
            <a:ext cx="673607" cy="6736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5862183" y="4204126"/>
            <a:ext cx="118149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＊메뉴 구조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＊주요 화면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레이아웃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6784949" y="5768229"/>
            <a:ext cx="673607" cy="6736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6541558" y="5824310"/>
            <a:ext cx="118149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＊시연 시나리오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＊동영상 시연 demo 시연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9971588" y="5768229"/>
            <a:ext cx="673607" cy="6736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9717644" y="5897283"/>
            <a:ext cx="1181493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질의 응답 및 후기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＊QnA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1556877" y="2397798"/>
            <a:ext cx="2780245" cy="3954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팀구성 및 개발일정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프로세스 설계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테이블 설계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아키텍쳐 설계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질의응답 및 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1145034" y="2432815"/>
            <a:ext cx="369012" cy="3908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4417615" y="0"/>
            <a:ext cx="7774385" cy="156519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4417614" y="6709279"/>
            <a:ext cx="7774385" cy="156519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0" y="1683472"/>
            <a:ext cx="3212757" cy="794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>
            <a:off x="8814465" y="3380219"/>
            <a:ext cx="6622095" cy="147130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 txBox="1"/>
          <p:nvPr>
            <p:ph type="ctrTitle"/>
          </p:nvPr>
        </p:nvSpPr>
        <p:spPr>
          <a:xfrm>
            <a:off x="881842" y="927803"/>
            <a:ext cx="2577638" cy="9535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0"/>
              <a:buFont typeface="Arial"/>
              <a:buNone/>
            </a:pPr>
            <a:r>
              <a:rPr lang="ko-KR" sz="8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20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8" name="Google Shape;688;p20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0"/>
          <p:cNvSpPr txBox="1"/>
          <p:nvPr/>
        </p:nvSpPr>
        <p:spPr>
          <a:xfrm>
            <a:off x="568433" y="246218"/>
            <a:ext cx="126243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0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0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0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0"/>
          <p:cNvSpPr txBox="1"/>
          <p:nvPr/>
        </p:nvSpPr>
        <p:spPr>
          <a:xfrm>
            <a:off x="3608180" y="244387"/>
            <a:ext cx="11326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20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0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0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0"/>
          <p:cNvSpPr txBox="1"/>
          <p:nvPr/>
        </p:nvSpPr>
        <p:spPr>
          <a:xfrm>
            <a:off x="6573799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0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0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0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0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0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0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0"/>
          <p:cNvSpPr/>
          <p:nvPr/>
        </p:nvSpPr>
        <p:spPr>
          <a:xfrm>
            <a:off x="5890194" y="1441112"/>
            <a:ext cx="1331185" cy="60110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등록 시작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0"/>
          <p:cNvSpPr/>
          <p:nvPr/>
        </p:nvSpPr>
        <p:spPr>
          <a:xfrm>
            <a:off x="5913097" y="2290257"/>
            <a:ext cx="1280997" cy="723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정보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0"/>
          <p:cNvSpPr/>
          <p:nvPr/>
        </p:nvSpPr>
        <p:spPr>
          <a:xfrm>
            <a:off x="9617279" y="3960474"/>
            <a:ext cx="914400" cy="612648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0"/>
          <p:cNvSpPr/>
          <p:nvPr/>
        </p:nvSpPr>
        <p:spPr>
          <a:xfrm>
            <a:off x="6010165" y="4919855"/>
            <a:ext cx="1283274" cy="6173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0"/>
          <p:cNvSpPr/>
          <p:nvPr/>
        </p:nvSpPr>
        <p:spPr>
          <a:xfrm>
            <a:off x="8163185" y="3069556"/>
            <a:ext cx="1780673" cy="755969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중복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10059338" y="5362805"/>
            <a:ext cx="914400" cy="612648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0"/>
          <p:cNvSpPr/>
          <p:nvPr/>
        </p:nvSpPr>
        <p:spPr>
          <a:xfrm>
            <a:off x="5986476" y="3732874"/>
            <a:ext cx="1331185" cy="60110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등록 성공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0"/>
          <p:cNvSpPr/>
          <p:nvPr/>
        </p:nvSpPr>
        <p:spPr>
          <a:xfrm>
            <a:off x="6023773" y="5845356"/>
            <a:ext cx="1256058" cy="801091"/>
          </a:xfrm>
          <a:prstGeom prst="flowChartPredefinedProcess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판매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3" name="Google Shape;713;p20"/>
          <p:cNvCxnSpPr/>
          <p:nvPr/>
        </p:nvCxnSpPr>
        <p:spPr>
          <a:xfrm>
            <a:off x="8130225" y="1441112"/>
            <a:ext cx="1" cy="502266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p20"/>
          <p:cNvSpPr txBox="1"/>
          <p:nvPr/>
        </p:nvSpPr>
        <p:spPr>
          <a:xfrm>
            <a:off x="5861845" y="882911"/>
            <a:ext cx="211110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운영자 회원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0"/>
          <p:cNvSpPr txBox="1"/>
          <p:nvPr/>
        </p:nvSpPr>
        <p:spPr>
          <a:xfrm>
            <a:off x="9088663" y="882911"/>
            <a:ext cx="1427874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" name="Google Shape;716;p20"/>
          <p:cNvCxnSpPr>
            <a:stCxn id="705" idx="2"/>
            <a:endCxn id="708" idx="1"/>
          </p:cNvCxnSpPr>
          <p:nvPr/>
        </p:nvCxnSpPr>
        <p:spPr>
          <a:xfrm flipH="1" rot="-5400000">
            <a:off x="7141595" y="2425951"/>
            <a:ext cx="433500" cy="1609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7" name="Google Shape;717;p20"/>
          <p:cNvCxnSpPr>
            <a:stCxn id="708" idx="2"/>
            <a:endCxn id="710" idx="3"/>
          </p:cNvCxnSpPr>
          <p:nvPr/>
        </p:nvCxnSpPr>
        <p:spPr>
          <a:xfrm rot="5400000">
            <a:off x="8081672" y="3061575"/>
            <a:ext cx="207900" cy="17358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18" name="Google Shape;718;p20"/>
          <p:cNvCxnSpPr>
            <a:stCxn id="707" idx="2"/>
            <a:endCxn id="709" idx="2"/>
          </p:cNvCxnSpPr>
          <p:nvPr/>
        </p:nvCxnSpPr>
        <p:spPr>
          <a:xfrm flipH="1" rot="-5400000">
            <a:off x="8289502" y="3899477"/>
            <a:ext cx="132000" cy="34074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9" name="Google Shape;719;p20"/>
          <p:cNvCxnSpPr>
            <a:stCxn id="709" idx="3"/>
            <a:endCxn id="711" idx="3"/>
          </p:cNvCxnSpPr>
          <p:nvPr/>
        </p:nvCxnSpPr>
        <p:spPr>
          <a:xfrm rot="5400000">
            <a:off x="8763038" y="4492253"/>
            <a:ext cx="270300" cy="32367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0" name="Google Shape;720;p20"/>
          <p:cNvCxnSpPr>
            <a:endCxn id="704" idx="3"/>
          </p:cNvCxnSpPr>
          <p:nvPr/>
        </p:nvCxnSpPr>
        <p:spPr>
          <a:xfrm rot="10800000">
            <a:off x="7221379" y="1741663"/>
            <a:ext cx="1859400" cy="1326900"/>
          </a:xfrm>
          <a:prstGeom prst="bentConnector3">
            <a:avLst>
              <a:gd fmla="val 1151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721" name="Google Shape;721;p20"/>
          <p:cNvSpPr txBox="1"/>
          <p:nvPr/>
        </p:nvSpPr>
        <p:spPr>
          <a:xfrm>
            <a:off x="9081409" y="2694265"/>
            <a:ext cx="2968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0"/>
          <p:cNvSpPr txBox="1"/>
          <p:nvPr/>
        </p:nvSpPr>
        <p:spPr>
          <a:xfrm>
            <a:off x="9052490" y="3819761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0"/>
          <p:cNvSpPr txBox="1"/>
          <p:nvPr/>
        </p:nvSpPr>
        <p:spPr>
          <a:xfrm>
            <a:off x="506650" y="724930"/>
            <a:ext cx="129234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4" name="Google Shape;724;p20"/>
          <p:cNvCxnSpPr>
            <a:stCxn id="704" idx="2"/>
            <a:endCxn id="705" idx="0"/>
          </p:cNvCxnSpPr>
          <p:nvPr/>
        </p:nvCxnSpPr>
        <p:spPr>
          <a:xfrm flipH="1">
            <a:off x="6553687" y="2042213"/>
            <a:ext cx="2100" cy="24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5" name="Google Shape;725;p20"/>
          <p:cNvCxnSpPr>
            <a:stCxn id="710" idx="2"/>
            <a:endCxn id="706" idx="2"/>
          </p:cNvCxnSpPr>
          <p:nvPr/>
        </p:nvCxnSpPr>
        <p:spPr>
          <a:xfrm rot="-5400000">
            <a:off x="8101069" y="2817775"/>
            <a:ext cx="67200" cy="2965200"/>
          </a:xfrm>
          <a:prstGeom prst="bentConnector4">
            <a:avLst>
              <a:gd fmla="val -340179" name="adj1"/>
              <a:gd fmla="val 6122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26" name="Google Shape;726;p20"/>
          <p:cNvGrpSpPr/>
          <p:nvPr/>
        </p:nvGrpSpPr>
        <p:grpSpPr>
          <a:xfrm>
            <a:off x="475493" y="1750058"/>
            <a:ext cx="3294398" cy="3736340"/>
            <a:chOff x="475493" y="1750058"/>
            <a:chExt cx="3294398" cy="3736340"/>
          </a:xfrm>
        </p:grpSpPr>
        <p:sp>
          <p:nvSpPr>
            <p:cNvPr id="727" name="Google Shape;727;p20"/>
            <p:cNvSpPr/>
            <p:nvPr/>
          </p:nvSpPr>
          <p:spPr>
            <a:xfrm>
              <a:off x="1586997" y="1750058"/>
              <a:ext cx="1314000" cy="41400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25282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0"/>
            <p:cNvSpPr txBox="1"/>
            <p:nvPr/>
          </p:nvSpPr>
          <p:spPr>
            <a:xfrm>
              <a:off x="1675462" y="1765500"/>
              <a:ext cx="1137070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1.Café In Me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2162045" y="2166046"/>
              <a:ext cx="91440" cy="79887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60000"/>
                  </a:lnTo>
                  <a:lnTo>
                    <a:pt x="64747" y="60000"/>
                  </a:lnTo>
                  <a:lnTo>
                    <a:pt x="64747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30" name="Google Shape;730;p20"/>
            <p:cNvSpPr/>
            <p:nvPr/>
          </p:nvSpPr>
          <p:spPr>
            <a:xfrm>
              <a:off x="1541328" y="2964917"/>
              <a:ext cx="1340109" cy="432606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5C34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0"/>
            <p:cNvSpPr txBox="1"/>
            <p:nvPr/>
          </p:nvSpPr>
          <p:spPr>
            <a:xfrm>
              <a:off x="1553999" y="2977588"/>
              <a:ext cx="1314767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3. 운영자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1317059" y="3397523"/>
              <a:ext cx="894323" cy="1398932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33" name="Google Shape;733;p20"/>
            <p:cNvSpPr/>
            <p:nvPr/>
          </p:nvSpPr>
          <p:spPr>
            <a:xfrm>
              <a:off x="475493" y="4796455"/>
              <a:ext cx="1683131" cy="689943"/>
            </a:xfrm>
            <a:prstGeom prst="roundRect">
              <a:avLst>
                <a:gd fmla="val 10000" name="adj"/>
              </a:avLst>
            </a:prstGeom>
            <a:solidFill>
              <a:srgbClr val="F1B73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0"/>
            <p:cNvSpPr txBox="1"/>
            <p:nvPr/>
          </p:nvSpPr>
          <p:spPr>
            <a:xfrm>
              <a:off x="495701" y="4816663"/>
              <a:ext cx="1642715" cy="649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1.3.1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카페 등록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2211382" y="3397523"/>
              <a:ext cx="958394" cy="13963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36" name="Google Shape;736;p20"/>
            <p:cNvSpPr/>
            <p:nvPr/>
          </p:nvSpPr>
          <p:spPr>
            <a:xfrm>
              <a:off x="2569661" y="4793879"/>
              <a:ext cx="1200230" cy="58202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F1B73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0"/>
            <p:cNvSpPr txBox="1"/>
            <p:nvPr/>
          </p:nvSpPr>
          <p:spPr>
            <a:xfrm>
              <a:off x="2669756" y="4857867"/>
              <a:ext cx="1009250" cy="440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1.3.2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판매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2" name="Google Shape;742;p21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3" name="Google Shape;743;p21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1"/>
          <p:cNvSpPr txBox="1"/>
          <p:nvPr/>
        </p:nvSpPr>
        <p:spPr>
          <a:xfrm>
            <a:off x="568434" y="246218"/>
            <a:ext cx="14889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1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1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1"/>
          <p:cNvSpPr txBox="1"/>
          <p:nvPr/>
        </p:nvSpPr>
        <p:spPr>
          <a:xfrm>
            <a:off x="3608181" y="244387"/>
            <a:ext cx="11574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1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1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1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1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1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1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1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1"/>
          <p:cNvSpPr/>
          <p:nvPr/>
        </p:nvSpPr>
        <p:spPr>
          <a:xfrm>
            <a:off x="8353309" y="5979344"/>
            <a:ext cx="914400" cy="612648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1"/>
          <p:cNvSpPr/>
          <p:nvPr/>
        </p:nvSpPr>
        <p:spPr>
          <a:xfrm>
            <a:off x="8805446" y="1743205"/>
            <a:ext cx="914400" cy="612648"/>
          </a:xfrm>
          <a:prstGeom prst="flowChartMagneticDisk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1"/>
          <p:cNvSpPr/>
          <p:nvPr/>
        </p:nvSpPr>
        <p:spPr>
          <a:xfrm>
            <a:off x="10539862" y="3331625"/>
            <a:ext cx="1284977" cy="538336"/>
          </a:xfrm>
          <a:prstGeom prst="rect">
            <a:avLst/>
          </a:prstGeom>
          <a:noFill/>
          <a:ln cap="flat" cmpd="sng" w="9525">
            <a:solidFill>
              <a:srgbClr val="F1B7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1"/>
          <p:cNvSpPr/>
          <p:nvPr/>
        </p:nvSpPr>
        <p:spPr>
          <a:xfrm>
            <a:off x="10421531" y="4914941"/>
            <a:ext cx="1352550" cy="815845"/>
          </a:xfrm>
          <a:prstGeom prst="flowChartManualInpu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수령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4935062" y="3950626"/>
            <a:ext cx="1971937" cy="790575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접수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1"/>
          <p:cNvSpPr/>
          <p:nvPr/>
        </p:nvSpPr>
        <p:spPr>
          <a:xfrm>
            <a:off x="4994303" y="5012653"/>
            <a:ext cx="1847524" cy="612648"/>
          </a:xfrm>
          <a:prstGeom prst="flowChartPredefinedProcess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 주문 접수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1"/>
          <p:cNvSpPr/>
          <p:nvPr/>
        </p:nvSpPr>
        <p:spPr>
          <a:xfrm>
            <a:off x="5133726" y="6014930"/>
            <a:ext cx="1563550" cy="60110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종료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1"/>
          <p:cNvSpPr/>
          <p:nvPr/>
        </p:nvSpPr>
        <p:spPr>
          <a:xfrm>
            <a:off x="5152773" y="1372537"/>
            <a:ext cx="1331185" cy="56047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8" name="Google Shape;768;p21"/>
          <p:cNvCxnSpPr/>
          <p:nvPr/>
        </p:nvCxnSpPr>
        <p:spPr>
          <a:xfrm>
            <a:off x="7051133" y="1652774"/>
            <a:ext cx="1" cy="502266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9" name="Google Shape;769;p21"/>
          <p:cNvSpPr txBox="1"/>
          <p:nvPr/>
        </p:nvSpPr>
        <p:spPr>
          <a:xfrm>
            <a:off x="10252489" y="831427"/>
            <a:ext cx="157235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소비자 회원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8009571" y="831427"/>
            <a:ext cx="152984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21"/>
          <p:cNvCxnSpPr/>
          <p:nvPr/>
        </p:nvCxnSpPr>
        <p:spPr>
          <a:xfrm>
            <a:off x="9930714" y="1652773"/>
            <a:ext cx="1" cy="502266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2" name="Google Shape;772;p21"/>
          <p:cNvSpPr txBox="1"/>
          <p:nvPr/>
        </p:nvSpPr>
        <p:spPr>
          <a:xfrm>
            <a:off x="4940751" y="831427"/>
            <a:ext cx="24668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운영자</a:t>
            </a: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(판매자)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3" name="Google Shape;773;p21"/>
          <p:cNvCxnSpPr>
            <a:endCxn id="760" idx="2"/>
          </p:cNvCxnSpPr>
          <p:nvPr/>
        </p:nvCxnSpPr>
        <p:spPr>
          <a:xfrm>
            <a:off x="6511946" y="1661329"/>
            <a:ext cx="2293500" cy="388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74" name="Google Shape;774;p21"/>
          <p:cNvSpPr/>
          <p:nvPr/>
        </p:nvSpPr>
        <p:spPr>
          <a:xfrm>
            <a:off x="5229132" y="2469403"/>
            <a:ext cx="1331185" cy="560471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판매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21"/>
          <p:cNvCxnSpPr>
            <a:endCxn id="763" idx="0"/>
          </p:cNvCxnSpPr>
          <p:nvPr/>
        </p:nvCxnSpPr>
        <p:spPr>
          <a:xfrm flipH="1">
            <a:off x="5921031" y="3600826"/>
            <a:ext cx="4618800" cy="349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76" name="Google Shape;776;p21"/>
          <p:cNvCxnSpPr>
            <a:stCxn id="763" idx="1"/>
            <a:endCxn id="765" idx="1"/>
          </p:cNvCxnSpPr>
          <p:nvPr/>
        </p:nvCxnSpPr>
        <p:spPr>
          <a:xfrm>
            <a:off x="4935062" y="4345914"/>
            <a:ext cx="198600" cy="1969500"/>
          </a:xfrm>
          <a:prstGeom prst="bentConnector3">
            <a:avLst>
              <a:gd fmla="val -115106" name="adj1"/>
            </a:avLst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77" name="Google Shape;777;p21"/>
          <p:cNvCxnSpPr>
            <a:stCxn id="763" idx="2"/>
            <a:endCxn id="764" idx="0"/>
          </p:cNvCxnSpPr>
          <p:nvPr/>
        </p:nvCxnSpPr>
        <p:spPr>
          <a:xfrm rot="5400000">
            <a:off x="5783781" y="4875451"/>
            <a:ext cx="271500" cy="30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778" name="Google Shape;778;p21"/>
          <p:cNvSpPr txBox="1"/>
          <p:nvPr/>
        </p:nvSpPr>
        <p:spPr>
          <a:xfrm>
            <a:off x="5605520" y="4677520"/>
            <a:ext cx="2968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1"/>
          <p:cNvSpPr txBox="1"/>
          <p:nvPr/>
        </p:nvSpPr>
        <p:spPr>
          <a:xfrm>
            <a:off x="4705174" y="3992599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0" name="Google Shape;780;p21"/>
          <p:cNvCxnSpPr>
            <a:endCxn id="765" idx="3"/>
          </p:cNvCxnSpPr>
          <p:nvPr/>
        </p:nvCxnSpPr>
        <p:spPr>
          <a:xfrm flipH="1">
            <a:off x="6697276" y="5486281"/>
            <a:ext cx="3724200" cy="829200"/>
          </a:xfrm>
          <a:prstGeom prst="bentConnector3">
            <a:avLst>
              <a:gd fmla="val 8012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1" name="Google Shape;781;p21"/>
          <p:cNvCxnSpPr>
            <a:stCxn id="765" idx="2"/>
            <a:endCxn id="759" idx="2"/>
          </p:cNvCxnSpPr>
          <p:nvPr/>
        </p:nvCxnSpPr>
        <p:spPr>
          <a:xfrm rot="-5400000">
            <a:off x="6969251" y="5231981"/>
            <a:ext cx="330300" cy="2437800"/>
          </a:xfrm>
          <a:prstGeom prst="bentConnector4">
            <a:avLst>
              <a:gd fmla="val -29254" name="adj1"/>
              <a:gd fmla="val 66034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2" name="Google Shape;782;p21"/>
          <p:cNvSpPr txBox="1"/>
          <p:nvPr/>
        </p:nvSpPr>
        <p:spPr>
          <a:xfrm>
            <a:off x="506651" y="724930"/>
            <a:ext cx="12923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3" name="Google Shape;783;p21"/>
          <p:cNvCxnSpPr>
            <a:stCxn id="760" idx="3"/>
            <a:endCxn id="774" idx="3"/>
          </p:cNvCxnSpPr>
          <p:nvPr/>
        </p:nvCxnSpPr>
        <p:spPr>
          <a:xfrm rot="5400000">
            <a:off x="7714496" y="1201603"/>
            <a:ext cx="393900" cy="27024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84" name="Google Shape;784;p21"/>
          <p:cNvGrpSpPr/>
          <p:nvPr/>
        </p:nvGrpSpPr>
        <p:grpSpPr>
          <a:xfrm>
            <a:off x="720197" y="1750058"/>
            <a:ext cx="3291143" cy="3730786"/>
            <a:chOff x="720197" y="1750058"/>
            <a:chExt cx="3291143" cy="3730786"/>
          </a:xfrm>
        </p:grpSpPr>
        <p:sp>
          <p:nvSpPr>
            <p:cNvPr id="785" name="Google Shape;785;p21"/>
            <p:cNvSpPr/>
            <p:nvPr/>
          </p:nvSpPr>
          <p:spPr>
            <a:xfrm>
              <a:off x="1586997" y="1750058"/>
              <a:ext cx="1314000" cy="41400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25282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1"/>
            <p:cNvSpPr txBox="1"/>
            <p:nvPr/>
          </p:nvSpPr>
          <p:spPr>
            <a:xfrm>
              <a:off x="1675462" y="1765500"/>
              <a:ext cx="1137070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1.Café In Me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2162045" y="2166046"/>
              <a:ext cx="91440" cy="79887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60000"/>
                  </a:lnTo>
                  <a:lnTo>
                    <a:pt x="64747" y="60000"/>
                  </a:lnTo>
                  <a:lnTo>
                    <a:pt x="64747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88" name="Google Shape;788;p21"/>
            <p:cNvSpPr/>
            <p:nvPr/>
          </p:nvSpPr>
          <p:spPr>
            <a:xfrm>
              <a:off x="1541328" y="2964917"/>
              <a:ext cx="1340109" cy="432606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5C34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1"/>
            <p:cNvSpPr txBox="1"/>
            <p:nvPr/>
          </p:nvSpPr>
          <p:spPr>
            <a:xfrm>
              <a:off x="1553999" y="2977588"/>
              <a:ext cx="1314767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3. 운영자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1317059" y="3397523"/>
              <a:ext cx="894323" cy="1398932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91" name="Google Shape;791;p21"/>
            <p:cNvSpPr/>
            <p:nvPr/>
          </p:nvSpPr>
          <p:spPr>
            <a:xfrm>
              <a:off x="2328209" y="4790901"/>
              <a:ext cx="1683131" cy="689943"/>
            </a:xfrm>
            <a:prstGeom prst="roundRect">
              <a:avLst>
                <a:gd fmla="val 10000" name="adj"/>
              </a:avLst>
            </a:prstGeom>
            <a:solidFill>
              <a:srgbClr val="F1B73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1"/>
            <p:cNvSpPr txBox="1"/>
            <p:nvPr/>
          </p:nvSpPr>
          <p:spPr>
            <a:xfrm>
              <a:off x="2348418" y="4831317"/>
              <a:ext cx="1642715" cy="649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1.3.2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판매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2211382" y="3397523"/>
              <a:ext cx="958394" cy="13963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94" name="Google Shape;794;p21"/>
            <p:cNvSpPr/>
            <p:nvPr/>
          </p:nvSpPr>
          <p:spPr>
            <a:xfrm>
              <a:off x="720197" y="4794833"/>
              <a:ext cx="1200230" cy="582020"/>
            </a:xfrm>
            <a:prstGeom prst="roundRect">
              <a:avLst>
                <a:gd fmla="val 10000" name="adj"/>
              </a:avLst>
            </a:prstGeom>
            <a:noFill/>
            <a:ln cap="flat" cmpd="sng" w="12700">
              <a:solidFill>
                <a:srgbClr val="F1B73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1"/>
            <p:cNvSpPr txBox="1"/>
            <p:nvPr/>
          </p:nvSpPr>
          <p:spPr>
            <a:xfrm>
              <a:off x="820292" y="4858821"/>
              <a:ext cx="1009250" cy="440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1.3.1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25282A"/>
                </a:buClr>
                <a:buSzPts val="1300"/>
                <a:buFont typeface="Arial"/>
                <a:buNone/>
              </a:pPr>
              <a:r>
                <a:rPr b="0" i="0" lang="ko-KR" sz="1300" u="none" cap="none" strike="noStrike">
                  <a:solidFill>
                    <a:srgbClr val="25282A"/>
                  </a:solidFill>
                  <a:latin typeface="Arial"/>
                  <a:ea typeface="Arial"/>
                  <a:cs typeface="Arial"/>
                  <a:sym typeface="Arial"/>
                </a:rPr>
                <a:t>카페등록</a:t>
              </a:r>
              <a:endParaRPr b="0" i="0" sz="1300" u="none" cap="none" strike="noStrike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96" name="Google Shape;796;p21"/>
          <p:cNvCxnSpPr>
            <a:stCxn id="764" idx="3"/>
            <a:endCxn id="762" idx="1"/>
          </p:cNvCxnSpPr>
          <p:nvPr/>
        </p:nvCxnSpPr>
        <p:spPr>
          <a:xfrm>
            <a:off x="6841827" y="5318977"/>
            <a:ext cx="3579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2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2"/>
          <p:cNvSpPr txBox="1"/>
          <p:nvPr/>
        </p:nvSpPr>
        <p:spPr>
          <a:xfrm>
            <a:off x="6936327" y="2620647"/>
            <a:ext cx="443593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 설계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3" name="Google Shape;803;p22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04" name="Google Shape;804;p22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22"/>
          <p:cNvSpPr txBox="1"/>
          <p:nvPr/>
        </p:nvSpPr>
        <p:spPr>
          <a:xfrm>
            <a:off x="7880828" y="3644586"/>
            <a:ext cx="25054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＊프로세스 분할도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＊프로세스 분할서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97" y="1628999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3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23"/>
          <p:cNvSpPr txBox="1"/>
          <p:nvPr/>
        </p:nvSpPr>
        <p:spPr>
          <a:xfrm>
            <a:off x="6827334" y="2612369"/>
            <a:ext cx="465392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설계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3" name="Google Shape;813;p23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14" name="Google Shape;814;p23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23"/>
          <p:cNvSpPr txBox="1"/>
          <p:nvPr/>
        </p:nvSpPr>
        <p:spPr>
          <a:xfrm>
            <a:off x="7870560" y="3783085"/>
            <a:ext cx="2475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＊테이블 ERD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6" name="Google Shape;8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97" y="15900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24"/>
          <p:cNvPicPr preferRelativeResize="0"/>
          <p:nvPr/>
        </p:nvPicPr>
        <p:blipFill rotWithShape="1">
          <a:blip r:embed="rId3">
            <a:alphaModFix/>
          </a:blip>
          <a:srcRect b="10696" l="3724" r="3147" t="7948"/>
          <a:stretch/>
        </p:blipFill>
        <p:spPr>
          <a:xfrm>
            <a:off x="568433" y="1142797"/>
            <a:ext cx="11214044" cy="5565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24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3" name="Google Shape;823;p24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24"/>
          <p:cNvSpPr txBox="1"/>
          <p:nvPr/>
        </p:nvSpPr>
        <p:spPr>
          <a:xfrm>
            <a:off x="568433" y="246218"/>
            <a:ext cx="126243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24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24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24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24"/>
          <p:cNvSpPr txBox="1"/>
          <p:nvPr/>
        </p:nvSpPr>
        <p:spPr>
          <a:xfrm>
            <a:off x="3608180" y="244387"/>
            <a:ext cx="1239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24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24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24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6573799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24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4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24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24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24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24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24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24"/>
          <p:cNvSpPr txBox="1"/>
          <p:nvPr/>
        </p:nvSpPr>
        <p:spPr>
          <a:xfrm>
            <a:off x="5029207" y="642249"/>
            <a:ext cx="39039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ERD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25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7" name="Google Shape;847;p25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25"/>
          <p:cNvSpPr txBox="1"/>
          <p:nvPr/>
        </p:nvSpPr>
        <p:spPr>
          <a:xfrm>
            <a:off x="568434" y="246218"/>
            <a:ext cx="1169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25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25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25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25"/>
          <p:cNvSpPr txBox="1"/>
          <p:nvPr/>
        </p:nvSpPr>
        <p:spPr>
          <a:xfrm>
            <a:off x="3608181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25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25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25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25"/>
          <p:cNvSpPr txBox="1"/>
          <p:nvPr/>
        </p:nvSpPr>
        <p:spPr>
          <a:xfrm>
            <a:off x="6573799" y="244387"/>
            <a:ext cx="10297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25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25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25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25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25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25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25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25"/>
          <p:cNvSpPr txBox="1"/>
          <p:nvPr/>
        </p:nvSpPr>
        <p:spPr>
          <a:xfrm>
            <a:off x="1035750" y="3289639"/>
            <a:ext cx="2998500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(카페 관리 제외)</a:t>
            </a:r>
            <a:endParaRPr/>
          </a:p>
        </p:txBody>
      </p:sp>
      <p:pic>
        <p:nvPicPr>
          <p:cNvPr id="866" name="Google Shape;866;p25"/>
          <p:cNvPicPr preferRelativeResize="0"/>
          <p:nvPr/>
        </p:nvPicPr>
        <p:blipFill rotWithShape="1">
          <a:blip r:embed="rId3">
            <a:alphaModFix/>
          </a:blip>
          <a:srcRect b="16523" l="0" r="0" t="10494"/>
          <a:stretch/>
        </p:blipFill>
        <p:spPr>
          <a:xfrm>
            <a:off x="3509204" y="665440"/>
            <a:ext cx="8337042" cy="6084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7" name="Google Shape;867;p25"/>
          <p:cNvCxnSpPr/>
          <p:nvPr/>
        </p:nvCxnSpPr>
        <p:spPr>
          <a:xfrm>
            <a:off x="7502925" y="2513086"/>
            <a:ext cx="0" cy="331139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8" name="Google Shape;868;p25"/>
          <p:cNvCxnSpPr/>
          <p:nvPr/>
        </p:nvCxnSpPr>
        <p:spPr>
          <a:xfrm>
            <a:off x="8586882" y="2016525"/>
            <a:ext cx="0" cy="827700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9" name="Google Shape;869;p25"/>
          <p:cNvCxnSpPr/>
          <p:nvPr/>
        </p:nvCxnSpPr>
        <p:spPr>
          <a:xfrm rot="10800000">
            <a:off x="8774607" y="3784768"/>
            <a:ext cx="345170" cy="0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0" name="Google Shape;870;p25"/>
          <p:cNvCxnSpPr/>
          <p:nvPr/>
        </p:nvCxnSpPr>
        <p:spPr>
          <a:xfrm rot="10800000">
            <a:off x="7994825" y="4402442"/>
            <a:ext cx="0" cy="429950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1" name="Google Shape;871;p25"/>
          <p:cNvCxnSpPr/>
          <p:nvPr/>
        </p:nvCxnSpPr>
        <p:spPr>
          <a:xfrm>
            <a:off x="6096000" y="3863491"/>
            <a:ext cx="539583" cy="0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2" name="Google Shape;872;p25"/>
          <p:cNvSpPr txBox="1"/>
          <p:nvPr/>
        </p:nvSpPr>
        <p:spPr>
          <a:xfrm>
            <a:off x="6439842" y="2536448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회원아이디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25"/>
          <p:cNvSpPr txBox="1"/>
          <p:nvPr/>
        </p:nvSpPr>
        <p:spPr>
          <a:xfrm>
            <a:off x="6093118" y="3879222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/>
          </a:p>
        </p:txBody>
      </p:sp>
      <p:sp>
        <p:nvSpPr>
          <p:cNvPr id="874" name="Google Shape;874;p25"/>
          <p:cNvSpPr txBox="1"/>
          <p:nvPr/>
        </p:nvSpPr>
        <p:spPr>
          <a:xfrm>
            <a:off x="8586882" y="2016525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회원아이디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25"/>
          <p:cNvSpPr txBox="1"/>
          <p:nvPr/>
        </p:nvSpPr>
        <p:spPr>
          <a:xfrm>
            <a:off x="8032126" y="4489295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회원아이디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25"/>
          <p:cNvSpPr txBox="1"/>
          <p:nvPr/>
        </p:nvSpPr>
        <p:spPr>
          <a:xfrm>
            <a:off x="8674519" y="3822386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/>
          </a:p>
        </p:txBody>
      </p:sp>
      <p:sp>
        <p:nvSpPr>
          <p:cNvPr id="877" name="Google Shape;877;p25"/>
          <p:cNvSpPr/>
          <p:nvPr/>
        </p:nvSpPr>
        <p:spPr>
          <a:xfrm>
            <a:off x="6635583" y="3221595"/>
            <a:ext cx="1993680" cy="246216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2" name="Google Shape;882;p27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3" name="Google Shape;883;p27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27"/>
          <p:cNvSpPr txBox="1"/>
          <p:nvPr/>
        </p:nvSpPr>
        <p:spPr>
          <a:xfrm>
            <a:off x="568433" y="246218"/>
            <a:ext cx="1307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27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27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27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27"/>
          <p:cNvSpPr txBox="1"/>
          <p:nvPr/>
        </p:nvSpPr>
        <p:spPr>
          <a:xfrm>
            <a:off x="3608181" y="244387"/>
            <a:ext cx="11574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27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27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27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27"/>
          <p:cNvSpPr txBox="1"/>
          <p:nvPr/>
        </p:nvSpPr>
        <p:spPr>
          <a:xfrm>
            <a:off x="6573799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27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27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27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7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7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27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27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7"/>
          <p:cNvSpPr txBox="1"/>
          <p:nvPr/>
        </p:nvSpPr>
        <p:spPr>
          <a:xfrm>
            <a:off x="480398" y="2814257"/>
            <a:ext cx="21574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참조 컬럼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27"/>
          <p:cNvSpPr txBox="1"/>
          <p:nvPr/>
        </p:nvSpPr>
        <p:spPr>
          <a:xfrm>
            <a:off x="-94301" y="3399032"/>
            <a:ext cx="30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카페 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27"/>
          <p:cNvPicPr preferRelativeResize="0"/>
          <p:nvPr/>
        </p:nvPicPr>
        <p:blipFill rotWithShape="1">
          <a:blip r:embed="rId3">
            <a:alphaModFix/>
          </a:blip>
          <a:srcRect b="3669" l="0" r="0" t="5342"/>
          <a:stretch/>
        </p:blipFill>
        <p:spPr>
          <a:xfrm>
            <a:off x="2454821" y="611429"/>
            <a:ext cx="9676154" cy="6180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4" name="Google Shape;904;p27"/>
          <p:cNvCxnSpPr/>
          <p:nvPr/>
        </p:nvCxnSpPr>
        <p:spPr>
          <a:xfrm rot="10800000">
            <a:off x="6213075" y="4725227"/>
            <a:ext cx="0" cy="205892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5" name="Google Shape;905;p27"/>
          <p:cNvCxnSpPr/>
          <p:nvPr/>
        </p:nvCxnSpPr>
        <p:spPr>
          <a:xfrm rot="10800000">
            <a:off x="6443189" y="5657794"/>
            <a:ext cx="0" cy="169558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6" name="Google Shape;906;p27"/>
          <p:cNvCxnSpPr/>
          <p:nvPr/>
        </p:nvCxnSpPr>
        <p:spPr>
          <a:xfrm rot="10800000">
            <a:off x="7994825" y="4725227"/>
            <a:ext cx="0" cy="684286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7" name="Google Shape;907;p27"/>
          <p:cNvCxnSpPr/>
          <p:nvPr/>
        </p:nvCxnSpPr>
        <p:spPr>
          <a:xfrm>
            <a:off x="8447603" y="3701826"/>
            <a:ext cx="381504" cy="0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8" name="Google Shape;908;p27"/>
          <p:cNvCxnSpPr/>
          <p:nvPr/>
        </p:nvCxnSpPr>
        <p:spPr>
          <a:xfrm rot="10800000">
            <a:off x="10009955" y="4483002"/>
            <a:ext cx="0" cy="242225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9" name="Google Shape;909;p27"/>
          <p:cNvCxnSpPr/>
          <p:nvPr/>
        </p:nvCxnSpPr>
        <p:spPr>
          <a:xfrm>
            <a:off x="9539418" y="2363532"/>
            <a:ext cx="0" cy="678230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0" name="Google Shape;910;p27"/>
          <p:cNvCxnSpPr/>
          <p:nvPr/>
        </p:nvCxnSpPr>
        <p:spPr>
          <a:xfrm flipH="1">
            <a:off x="8296234" y="2151584"/>
            <a:ext cx="884100" cy="708600"/>
          </a:xfrm>
          <a:prstGeom prst="bentConnector3">
            <a:avLst>
              <a:gd fmla="val 99317" name="adj1"/>
            </a:avLst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1" name="Google Shape;911;p27"/>
          <p:cNvCxnSpPr/>
          <p:nvPr/>
        </p:nvCxnSpPr>
        <p:spPr>
          <a:xfrm>
            <a:off x="6213075" y="2363532"/>
            <a:ext cx="0" cy="526840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2" name="Google Shape;912;p27"/>
          <p:cNvCxnSpPr/>
          <p:nvPr/>
        </p:nvCxnSpPr>
        <p:spPr>
          <a:xfrm>
            <a:off x="8193266" y="1642912"/>
            <a:ext cx="987068" cy="0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3" name="Google Shape;913;p27"/>
          <p:cNvCxnSpPr/>
          <p:nvPr/>
        </p:nvCxnSpPr>
        <p:spPr>
          <a:xfrm rot="10800000">
            <a:off x="5029207" y="1642912"/>
            <a:ext cx="0" cy="260392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4" name="Google Shape;914;p27"/>
          <p:cNvCxnSpPr/>
          <p:nvPr/>
        </p:nvCxnSpPr>
        <p:spPr>
          <a:xfrm rot="10800000">
            <a:off x="3494098" y="3223431"/>
            <a:ext cx="0" cy="152905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5" name="Google Shape;915;p27"/>
          <p:cNvCxnSpPr/>
          <p:nvPr/>
        </p:nvCxnSpPr>
        <p:spPr>
          <a:xfrm>
            <a:off x="5516678" y="3096263"/>
            <a:ext cx="211947" cy="0"/>
          </a:xfrm>
          <a:prstGeom prst="straightConnector1">
            <a:avLst/>
          </a:prstGeom>
          <a:noFill/>
          <a:ln cap="flat" cmpd="sng" w="1905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6" name="Google Shape;916;p27"/>
          <p:cNvSpPr txBox="1"/>
          <p:nvPr/>
        </p:nvSpPr>
        <p:spPr>
          <a:xfrm>
            <a:off x="4080948" y="1650124"/>
            <a:ext cx="97013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카테고리 번호</a:t>
            </a:r>
            <a:endParaRPr/>
          </a:p>
        </p:txBody>
      </p:sp>
      <p:sp>
        <p:nvSpPr>
          <p:cNvPr id="917" name="Google Shape;917;p27"/>
          <p:cNvSpPr txBox="1"/>
          <p:nvPr/>
        </p:nvSpPr>
        <p:spPr>
          <a:xfrm>
            <a:off x="2862302" y="3187898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메뉴번호</a:t>
            </a:r>
            <a:endParaRPr/>
          </a:p>
        </p:txBody>
      </p:sp>
      <p:sp>
        <p:nvSpPr>
          <p:cNvPr id="918" name="Google Shape;918;p27"/>
          <p:cNvSpPr txBox="1"/>
          <p:nvPr/>
        </p:nvSpPr>
        <p:spPr>
          <a:xfrm>
            <a:off x="5532511" y="4725227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카페번호</a:t>
            </a:r>
            <a:endParaRPr/>
          </a:p>
        </p:txBody>
      </p:sp>
      <p:sp>
        <p:nvSpPr>
          <p:cNvPr id="919" name="Google Shape;919;p27"/>
          <p:cNvSpPr txBox="1"/>
          <p:nvPr/>
        </p:nvSpPr>
        <p:spPr>
          <a:xfrm>
            <a:off x="6228160" y="2543179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카페번호</a:t>
            </a:r>
            <a:endParaRPr/>
          </a:p>
        </p:txBody>
      </p:sp>
      <p:sp>
        <p:nvSpPr>
          <p:cNvPr id="920" name="Google Shape;920;p27"/>
          <p:cNvSpPr txBox="1"/>
          <p:nvPr/>
        </p:nvSpPr>
        <p:spPr>
          <a:xfrm>
            <a:off x="5379201" y="3138973"/>
            <a:ext cx="4251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카페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번호</a:t>
            </a:r>
            <a:endParaRPr/>
          </a:p>
        </p:txBody>
      </p:sp>
      <p:sp>
        <p:nvSpPr>
          <p:cNvPr id="921" name="Google Shape;921;p27"/>
          <p:cNvSpPr txBox="1"/>
          <p:nvPr/>
        </p:nvSpPr>
        <p:spPr>
          <a:xfrm>
            <a:off x="5763216" y="5657794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태그번호</a:t>
            </a:r>
            <a:endParaRPr/>
          </a:p>
        </p:txBody>
      </p:sp>
      <p:sp>
        <p:nvSpPr>
          <p:cNvPr id="922" name="Google Shape;922;p27"/>
          <p:cNvSpPr txBox="1"/>
          <p:nvPr/>
        </p:nvSpPr>
        <p:spPr>
          <a:xfrm>
            <a:off x="8257621" y="1393661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리뷰번호</a:t>
            </a:r>
            <a:endParaRPr/>
          </a:p>
        </p:txBody>
      </p:sp>
      <p:sp>
        <p:nvSpPr>
          <p:cNvPr id="923" name="Google Shape;923;p27"/>
          <p:cNvSpPr txBox="1"/>
          <p:nvPr/>
        </p:nvSpPr>
        <p:spPr>
          <a:xfrm>
            <a:off x="8309094" y="2193929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카페번호</a:t>
            </a:r>
            <a:endParaRPr/>
          </a:p>
        </p:txBody>
      </p:sp>
      <p:sp>
        <p:nvSpPr>
          <p:cNvPr id="924" name="Google Shape;924;p27"/>
          <p:cNvSpPr txBox="1"/>
          <p:nvPr/>
        </p:nvSpPr>
        <p:spPr>
          <a:xfrm>
            <a:off x="9534496" y="2546963"/>
            <a:ext cx="167866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작성자아이디(회원아이디)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27"/>
          <p:cNvSpPr txBox="1"/>
          <p:nvPr/>
        </p:nvSpPr>
        <p:spPr>
          <a:xfrm>
            <a:off x="10020468" y="4524220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회원아이디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27"/>
          <p:cNvSpPr txBox="1"/>
          <p:nvPr/>
        </p:nvSpPr>
        <p:spPr>
          <a:xfrm>
            <a:off x="8362261" y="3234064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/>
          </a:p>
        </p:txBody>
      </p:sp>
      <p:sp>
        <p:nvSpPr>
          <p:cNvPr id="927" name="Google Shape;927;p27"/>
          <p:cNvSpPr txBox="1"/>
          <p:nvPr/>
        </p:nvSpPr>
        <p:spPr>
          <a:xfrm>
            <a:off x="7950130" y="5017224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카페번호</a:t>
            </a:r>
            <a:endParaRPr/>
          </a:p>
        </p:txBody>
      </p:sp>
      <p:sp>
        <p:nvSpPr>
          <p:cNvPr id="928" name="Google Shape;928;p27"/>
          <p:cNvSpPr/>
          <p:nvPr/>
        </p:nvSpPr>
        <p:spPr>
          <a:xfrm>
            <a:off x="5765320" y="3206111"/>
            <a:ext cx="2557933" cy="289151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3" name="Google Shape;933;p28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4" name="Google Shape;934;p28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28"/>
          <p:cNvSpPr txBox="1"/>
          <p:nvPr/>
        </p:nvSpPr>
        <p:spPr>
          <a:xfrm>
            <a:off x="568433" y="246218"/>
            <a:ext cx="1231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28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8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28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8"/>
          <p:cNvSpPr txBox="1"/>
          <p:nvPr/>
        </p:nvSpPr>
        <p:spPr>
          <a:xfrm>
            <a:off x="3608180" y="244387"/>
            <a:ext cx="1239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28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8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28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28"/>
          <p:cNvSpPr txBox="1"/>
          <p:nvPr/>
        </p:nvSpPr>
        <p:spPr>
          <a:xfrm>
            <a:off x="6573798" y="244387"/>
            <a:ext cx="13592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28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8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28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28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28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28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28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8"/>
          <p:cNvSpPr txBox="1"/>
          <p:nvPr/>
        </p:nvSpPr>
        <p:spPr>
          <a:xfrm>
            <a:off x="470458" y="2844225"/>
            <a:ext cx="21574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참조 컬럼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28"/>
          <p:cNvSpPr txBox="1"/>
          <p:nvPr/>
        </p:nvSpPr>
        <p:spPr>
          <a:xfrm>
            <a:off x="94703" y="3407418"/>
            <a:ext cx="257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(리뷰, 댓글)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4" name="Google Shape;954;p28"/>
          <p:cNvPicPr preferRelativeResize="0"/>
          <p:nvPr/>
        </p:nvPicPr>
        <p:blipFill rotWithShape="1">
          <a:blip r:embed="rId3">
            <a:alphaModFix/>
          </a:blip>
          <a:srcRect b="5236" l="22294" r="16738" t="6219"/>
          <a:stretch/>
        </p:blipFill>
        <p:spPr>
          <a:xfrm>
            <a:off x="2398029" y="643880"/>
            <a:ext cx="9601038" cy="6089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5" name="Google Shape;955;p28"/>
          <p:cNvCxnSpPr/>
          <p:nvPr/>
        </p:nvCxnSpPr>
        <p:spPr>
          <a:xfrm rot="10800000">
            <a:off x="5498511" y="3429000"/>
            <a:ext cx="429950" cy="0"/>
          </a:xfrm>
          <a:prstGeom prst="straightConnector1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6" name="Google Shape;956;p28"/>
          <p:cNvCxnSpPr/>
          <p:nvPr/>
        </p:nvCxnSpPr>
        <p:spPr>
          <a:xfrm>
            <a:off x="4269219" y="2900646"/>
            <a:ext cx="0" cy="266448"/>
          </a:xfrm>
          <a:prstGeom prst="straightConnector1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7" name="Google Shape;957;p28"/>
          <p:cNvCxnSpPr/>
          <p:nvPr/>
        </p:nvCxnSpPr>
        <p:spPr>
          <a:xfrm>
            <a:off x="8647438" y="1846967"/>
            <a:ext cx="460228" cy="0"/>
          </a:xfrm>
          <a:prstGeom prst="straightConnector1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8" name="Google Shape;958;p28"/>
          <p:cNvCxnSpPr/>
          <p:nvPr/>
        </p:nvCxnSpPr>
        <p:spPr>
          <a:xfrm>
            <a:off x="10766909" y="2482808"/>
            <a:ext cx="0" cy="684286"/>
          </a:xfrm>
          <a:prstGeom prst="straightConnector1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9" name="Google Shape;959;p28"/>
          <p:cNvCxnSpPr/>
          <p:nvPr/>
        </p:nvCxnSpPr>
        <p:spPr>
          <a:xfrm flipH="1">
            <a:off x="8568635" y="2507030"/>
            <a:ext cx="611700" cy="557100"/>
          </a:xfrm>
          <a:prstGeom prst="bentConnector3">
            <a:avLst>
              <a:gd fmla="val -1485" name="adj1"/>
            </a:avLst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0" name="Google Shape;960;p28"/>
          <p:cNvCxnSpPr/>
          <p:nvPr/>
        </p:nvCxnSpPr>
        <p:spPr>
          <a:xfrm flipH="1">
            <a:off x="5498523" y="799984"/>
            <a:ext cx="3560700" cy="2457900"/>
          </a:xfrm>
          <a:prstGeom prst="bentConnector3">
            <a:avLst>
              <a:gd fmla="val 91497" name="adj1"/>
            </a:avLst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1" name="Google Shape;961;p28"/>
          <p:cNvCxnSpPr/>
          <p:nvPr/>
        </p:nvCxnSpPr>
        <p:spPr>
          <a:xfrm rot="10800000">
            <a:off x="4096471" y="5056442"/>
            <a:ext cx="4866300" cy="1624500"/>
          </a:xfrm>
          <a:prstGeom prst="bentConnector3">
            <a:avLst>
              <a:gd fmla="val 99900" name="adj1"/>
            </a:avLst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2" name="Google Shape;962;p28"/>
          <p:cNvCxnSpPr/>
          <p:nvPr/>
        </p:nvCxnSpPr>
        <p:spPr>
          <a:xfrm rot="10800000">
            <a:off x="6685415" y="5219952"/>
            <a:ext cx="0" cy="203908"/>
          </a:xfrm>
          <a:prstGeom prst="straightConnector1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3" name="Google Shape;963;p28"/>
          <p:cNvCxnSpPr/>
          <p:nvPr/>
        </p:nvCxnSpPr>
        <p:spPr>
          <a:xfrm>
            <a:off x="8568716" y="4238418"/>
            <a:ext cx="448116" cy="0"/>
          </a:xfrm>
          <a:prstGeom prst="straightConnector1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4" name="Google Shape;964;p28"/>
          <p:cNvCxnSpPr/>
          <p:nvPr/>
        </p:nvCxnSpPr>
        <p:spPr>
          <a:xfrm rot="10800000">
            <a:off x="9307502" y="4711279"/>
            <a:ext cx="0" cy="712581"/>
          </a:xfrm>
          <a:prstGeom prst="straightConnector1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5" name="Google Shape;965;p28"/>
          <p:cNvSpPr/>
          <p:nvPr/>
        </p:nvSpPr>
        <p:spPr>
          <a:xfrm>
            <a:off x="2627957" y="3167094"/>
            <a:ext cx="2870553" cy="183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8"/>
          <p:cNvSpPr/>
          <p:nvPr/>
        </p:nvSpPr>
        <p:spPr>
          <a:xfrm>
            <a:off x="6170686" y="1417017"/>
            <a:ext cx="2476752" cy="11384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7" name="Google Shape;967;p28"/>
          <p:cNvCxnSpPr>
            <a:stCxn id="966" idx="1"/>
            <a:endCxn id="965" idx="3"/>
          </p:cNvCxnSpPr>
          <p:nvPr/>
        </p:nvCxnSpPr>
        <p:spPr>
          <a:xfrm flipH="1">
            <a:off x="5498386" y="1986246"/>
            <a:ext cx="672300" cy="2099100"/>
          </a:xfrm>
          <a:prstGeom prst="bentConnector3">
            <a:avLst>
              <a:gd fmla="val 73409" name="adj1"/>
            </a:avLst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8" name="Google Shape;968;p28"/>
          <p:cNvSpPr txBox="1"/>
          <p:nvPr/>
        </p:nvSpPr>
        <p:spPr>
          <a:xfrm>
            <a:off x="3472741" y="2913901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카페번호</a:t>
            </a:r>
            <a:endParaRPr/>
          </a:p>
        </p:txBody>
      </p:sp>
      <p:sp>
        <p:nvSpPr>
          <p:cNvPr id="969" name="Google Shape;969;p28"/>
          <p:cNvSpPr txBox="1"/>
          <p:nvPr/>
        </p:nvSpPr>
        <p:spPr>
          <a:xfrm>
            <a:off x="3320386" y="5210894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카페번호</a:t>
            </a:r>
            <a:endParaRPr/>
          </a:p>
        </p:txBody>
      </p:sp>
      <p:sp>
        <p:nvSpPr>
          <p:cNvPr id="970" name="Google Shape;970;p28"/>
          <p:cNvSpPr txBox="1"/>
          <p:nvPr/>
        </p:nvSpPr>
        <p:spPr>
          <a:xfrm>
            <a:off x="5732635" y="2685668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카페번호</a:t>
            </a:r>
            <a:endParaRPr/>
          </a:p>
        </p:txBody>
      </p:sp>
      <p:sp>
        <p:nvSpPr>
          <p:cNvPr id="971" name="Google Shape;971;p28"/>
          <p:cNvSpPr txBox="1"/>
          <p:nvPr/>
        </p:nvSpPr>
        <p:spPr>
          <a:xfrm>
            <a:off x="9153741" y="2712820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주문번호</a:t>
            </a:r>
            <a:endParaRPr/>
          </a:p>
        </p:txBody>
      </p:sp>
      <p:sp>
        <p:nvSpPr>
          <p:cNvPr id="972" name="Google Shape;972;p28"/>
          <p:cNvSpPr txBox="1"/>
          <p:nvPr/>
        </p:nvSpPr>
        <p:spPr>
          <a:xfrm>
            <a:off x="8647438" y="1461687"/>
            <a:ext cx="4251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리뷰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번호</a:t>
            </a:r>
            <a:endParaRPr/>
          </a:p>
        </p:txBody>
      </p:sp>
      <p:sp>
        <p:nvSpPr>
          <p:cNvPr id="973" name="Google Shape;973;p28"/>
          <p:cNvSpPr txBox="1"/>
          <p:nvPr/>
        </p:nvSpPr>
        <p:spPr>
          <a:xfrm>
            <a:off x="6704119" y="5221985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주문번호</a:t>
            </a:r>
            <a:endParaRPr/>
          </a:p>
        </p:txBody>
      </p:sp>
      <p:sp>
        <p:nvSpPr>
          <p:cNvPr id="974" name="Google Shape;974;p28"/>
          <p:cNvSpPr txBox="1"/>
          <p:nvPr/>
        </p:nvSpPr>
        <p:spPr>
          <a:xfrm>
            <a:off x="9319106" y="5035569"/>
            <a:ext cx="66556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카페번호</a:t>
            </a:r>
            <a:endParaRPr/>
          </a:p>
        </p:txBody>
      </p:sp>
      <p:sp>
        <p:nvSpPr>
          <p:cNvPr id="975" name="Google Shape;975;p28"/>
          <p:cNvSpPr txBox="1"/>
          <p:nvPr/>
        </p:nvSpPr>
        <p:spPr>
          <a:xfrm>
            <a:off x="8513881" y="3838308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아이디</a:t>
            </a:r>
            <a:endParaRPr/>
          </a:p>
        </p:txBody>
      </p:sp>
      <p:sp>
        <p:nvSpPr>
          <p:cNvPr id="976" name="Google Shape;976;p28"/>
          <p:cNvSpPr txBox="1"/>
          <p:nvPr/>
        </p:nvSpPr>
        <p:spPr>
          <a:xfrm>
            <a:off x="10778513" y="2725030"/>
            <a:ext cx="93487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작성자아이디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5234FA"/>
                </a:solidFill>
                <a:latin typeface="Arial"/>
                <a:ea typeface="Arial"/>
                <a:cs typeface="Arial"/>
                <a:sym typeface="Arial"/>
              </a:rPr>
              <a:t>(회원아이디)</a:t>
            </a:r>
            <a:endParaRPr b="1" i="0" sz="1000" u="none" cap="none" strike="noStrike">
              <a:solidFill>
                <a:srgbClr val="523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8"/>
          <p:cNvSpPr/>
          <p:nvPr/>
        </p:nvSpPr>
        <p:spPr>
          <a:xfrm>
            <a:off x="6043518" y="3246340"/>
            <a:ext cx="2430494" cy="25433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0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0"/>
          <p:cNvSpPr txBox="1"/>
          <p:nvPr/>
        </p:nvSpPr>
        <p:spPr>
          <a:xfrm>
            <a:off x="7024166" y="2620687"/>
            <a:ext cx="4260259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설계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4" name="Google Shape;984;p30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85" name="Google Shape;985;p30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0"/>
          <p:cNvSpPr txBox="1"/>
          <p:nvPr/>
        </p:nvSpPr>
        <p:spPr>
          <a:xfrm>
            <a:off x="7959706" y="3783125"/>
            <a:ext cx="22662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＊테이블 ERD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97" y="15900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1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31"/>
          <p:cNvSpPr txBox="1"/>
          <p:nvPr/>
        </p:nvSpPr>
        <p:spPr>
          <a:xfrm>
            <a:off x="7040726" y="2620647"/>
            <a:ext cx="41693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 설계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4" name="Google Shape;994;p31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95" name="Google Shape;995;p31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31"/>
          <p:cNvSpPr txBox="1"/>
          <p:nvPr/>
        </p:nvSpPr>
        <p:spPr>
          <a:xfrm>
            <a:off x="7781308" y="3644586"/>
            <a:ext cx="26470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＊소요 기술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＊시스템 아키텍쳐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7" name="Google Shape;9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912" y="15900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7452549" y="2620647"/>
            <a:ext cx="3403496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3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840" y="1262754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8226582" y="3644606"/>
            <a:ext cx="1855431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＊추진배경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＊목적/목표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2" name="Google Shape;1002;p32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3" name="Google Shape;1003;p32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32"/>
          <p:cNvSpPr txBox="1"/>
          <p:nvPr/>
        </p:nvSpPr>
        <p:spPr>
          <a:xfrm>
            <a:off x="568434" y="246218"/>
            <a:ext cx="124596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2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2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2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2"/>
          <p:cNvSpPr txBox="1"/>
          <p:nvPr/>
        </p:nvSpPr>
        <p:spPr>
          <a:xfrm>
            <a:off x="3608181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32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32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32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2"/>
          <p:cNvSpPr txBox="1"/>
          <p:nvPr/>
        </p:nvSpPr>
        <p:spPr>
          <a:xfrm>
            <a:off x="6573799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2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2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32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32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32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32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32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소요 기술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21" name="Google Shape;1021;p32"/>
          <p:cNvGraphicFramePr/>
          <p:nvPr/>
        </p:nvGraphicFramePr>
        <p:xfrm>
          <a:off x="870224" y="1083941"/>
          <a:ext cx="3000000" cy="3000000"/>
        </p:xfrm>
        <a:graphic>
          <a:graphicData uri="http://schemas.openxmlformats.org/drawingml/2006/table">
            <a:tbl>
              <a:tblPr bandCol="1" bandRow="1" firstRow="1">
                <a:noFill/>
                <a:tableStyleId>{6349B73D-66C2-4E71-B856-92475EF1F1EB}</a:tableStyleId>
              </a:tblPr>
              <a:tblGrid>
                <a:gridCol w="2210075"/>
                <a:gridCol w="3226250"/>
                <a:gridCol w="5015225"/>
              </a:tblGrid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750" marB="3175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750" marB="3175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용도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750" marB="31750" marR="63500" marL="63500" anchor="ctr"/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프레임워크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Spring </a:t>
                      </a:r>
                      <a:r>
                        <a:rPr b="1" i="0" lang="ko-KR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b="1" i="0" lang="ko-KR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객체지향 프로그래밍을 수월하게 하기 위함.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언어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 7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 </a:t>
                      </a:r>
                      <a:endParaRPr/>
                    </a:p>
                  </a:txBody>
                  <a:tcPr marT="19050" marB="19050" marR="44450" marL="44450" anchor="ctr"/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웹표준(ES5)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HTML5, CSS, JavaScript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 </a:t>
                      </a:r>
                      <a:endParaRPr/>
                    </a:p>
                  </a:txBody>
                  <a:tcPr marT="19050" marB="19050" marR="44450" marL="44450" anchor="ctr"/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베이스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Oracle 18c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서버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Apache Tomcat 9.0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WAS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비동기 기술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Ajax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비동기화면처리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 </a:t>
                      </a:r>
                      <a:endParaRPr/>
                    </a:p>
                  </a:txBody>
                  <a:tcPr marT="19050" marB="19050" marR="44450" marL="44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websocket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카페 알림 기능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라이브러리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Mybatis, OJDBC, Connection Pool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베이스 연동 및 매핑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Lombok 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코드 간소화 (Get, Set, toString 생략)</a:t>
                      </a:r>
                      <a:endParaRPr sz="1400" u="none" cap="none" strike="noStrike"/>
                    </a:p>
                  </a:txBody>
                  <a:tcPr marT="19050" marB="19050" marR="44450" marL="444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7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jQuery,Bootstrap,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Font-Awesome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디자인 편의 기능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테스트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Junit 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 단계의 단위 테스트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Open API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도로명주소 API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카페 등록,회원가입 주소 기재용 API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Kakao Map API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카페 위치 표시 지도 API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</a:tr>
              <a:tr h="35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 </a:t>
                      </a:r>
                      <a:endParaRPr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Jackson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JSON문서 자바언어로 변경</a:t>
                      </a:r>
                      <a:endParaRPr sz="1400" u="none" cap="none" strike="noStrike"/>
                    </a:p>
                  </a:txBody>
                  <a:tcPr marT="19050" marB="19050" marR="44450" marL="44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6" name="Google Shape;1026;p33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7" name="Google Shape;1027;p33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33"/>
          <p:cNvSpPr txBox="1"/>
          <p:nvPr/>
        </p:nvSpPr>
        <p:spPr>
          <a:xfrm>
            <a:off x="568434" y="246218"/>
            <a:ext cx="1169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33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33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33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3"/>
          <p:cNvSpPr txBox="1"/>
          <p:nvPr/>
        </p:nvSpPr>
        <p:spPr>
          <a:xfrm>
            <a:off x="3608180" y="244387"/>
            <a:ext cx="11326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33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3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3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3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33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33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33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33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33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33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4" name="Google Shape;10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7533" y="2905767"/>
            <a:ext cx="1210708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45" name="Google Shape;10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4820" y="5256852"/>
            <a:ext cx="1210708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46" name="Google Shape;1046;p33"/>
          <p:cNvPicPr preferRelativeResize="0"/>
          <p:nvPr/>
        </p:nvPicPr>
        <p:blipFill rotWithShape="1">
          <a:blip r:embed="rId5">
            <a:alphaModFix/>
          </a:blip>
          <a:srcRect b="0" l="21881" r="21830" t="0"/>
          <a:stretch/>
        </p:blipFill>
        <p:spPr>
          <a:xfrm>
            <a:off x="3930726" y="2918104"/>
            <a:ext cx="1211540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47" name="Google Shape;1047;p33"/>
          <p:cNvPicPr preferRelativeResize="0"/>
          <p:nvPr/>
        </p:nvPicPr>
        <p:blipFill rotWithShape="1">
          <a:blip r:embed="rId6">
            <a:alphaModFix/>
          </a:blip>
          <a:srcRect b="0" l="21803" r="21750" t="0"/>
          <a:stretch/>
        </p:blipFill>
        <p:spPr>
          <a:xfrm>
            <a:off x="3853817" y="5157763"/>
            <a:ext cx="1214869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48" name="Google Shape;1048;p33"/>
          <p:cNvPicPr preferRelativeResize="0"/>
          <p:nvPr/>
        </p:nvPicPr>
        <p:blipFill rotWithShape="1">
          <a:blip r:embed="rId7">
            <a:alphaModFix/>
          </a:blip>
          <a:srcRect b="0" l="21881" r="21830" t="0"/>
          <a:stretch/>
        </p:blipFill>
        <p:spPr>
          <a:xfrm>
            <a:off x="7134194" y="1755796"/>
            <a:ext cx="1211540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49" name="Google Shape;1049;p33"/>
          <p:cNvPicPr preferRelativeResize="0"/>
          <p:nvPr/>
        </p:nvPicPr>
        <p:blipFill rotWithShape="1">
          <a:blip r:embed="rId8">
            <a:alphaModFix/>
          </a:blip>
          <a:srcRect b="0" l="21727" r="21830" t="0"/>
          <a:stretch/>
        </p:blipFill>
        <p:spPr>
          <a:xfrm>
            <a:off x="6038402" y="5187886"/>
            <a:ext cx="1214869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0" name="Google Shape;1050;p33"/>
          <p:cNvPicPr preferRelativeResize="0"/>
          <p:nvPr/>
        </p:nvPicPr>
        <p:blipFill rotWithShape="1">
          <a:blip r:embed="rId9">
            <a:alphaModFix/>
          </a:blip>
          <a:srcRect b="0" l="21727" r="21753" t="0"/>
          <a:stretch/>
        </p:blipFill>
        <p:spPr>
          <a:xfrm>
            <a:off x="2741042" y="1755796"/>
            <a:ext cx="1216533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1" name="Google Shape;1051;p33"/>
          <p:cNvPicPr preferRelativeResize="0"/>
          <p:nvPr/>
        </p:nvPicPr>
        <p:blipFill rotWithShape="1">
          <a:blip r:embed="rId10">
            <a:alphaModFix/>
          </a:blip>
          <a:srcRect b="0" l="21727" r="21753" t="0"/>
          <a:stretch/>
        </p:blipFill>
        <p:spPr>
          <a:xfrm>
            <a:off x="546130" y="1755796"/>
            <a:ext cx="1216533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2" name="Google Shape;1052;p33"/>
          <p:cNvPicPr preferRelativeResize="0"/>
          <p:nvPr/>
        </p:nvPicPr>
        <p:blipFill rotWithShape="1">
          <a:blip r:embed="rId11">
            <a:alphaModFix/>
          </a:blip>
          <a:srcRect b="0" l="21727" r="21830" t="0"/>
          <a:stretch/>
        </p:blipFill>
        <p:spPr>
          <a:xfrm>
            <a:off x="7189156" y="4111678"/>
            <a:ext cx="1214869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3" name="Google Shape;1053;p33"/>
          <p:cNvPicPr preferRelativeResize="0"/>
          <p:nvPr/>
        </p:nvPicPr>
        <p:blipFill rotWithShape="1">
          <a:blip r:embed="rId12">
            <a:alphaModFix/>
          </a:blip>
          <a:srcRect b="0" l="21727" r="21753" t="0"/>
          <a:stretch/>
        </p:blipFill>
        <p:spPr>
          <a:xfrm>
            <a:off x="1652209" y="2928654"/>
            <a:ext cx="1216533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4" name="Google Shape;1054;p33"/>
          <p:cNvPicPr preferRelativeResize="0"/>
          <p:nvPr/>
        </p:nvPicPr>
        <p:blipFill rotWithShape="1">
          <a:blip r:embed="rId13">
            <a:alphaModFix/>
          </a:blip>
          <a:srcRect b="0" l="21804" r="21675" t="0"/>
          <a:stretch/>
        </p:blipFill>
        <p:spPr>
          <a:xfrm>
            <a:off x="2741042" y="4101511"/>
            <a:ext cx="1216533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5" name="Google Shape;1055;p33"/>
          <p:cNvPicPr preferRelativeResize="0"/>
          <p:nvPr/>
        </p:nvPicPr>
        <p:blipFill rotWithShape="1">
          <a:blip r:embed="rId14">
            <a:alphaModFix/>
          </a:blip>
          <a:srcRect b="0" l="21727" r="21830" t="0"/>
          <a:stretch/>
        </p:blipFill>
        <p:spPr>
          <a:xfrm>
            <a:off x="8167533" y="5226873"/>
            <a:ext cx="1214869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6" name="Google Shape;1056;p33"/>
          <p:cNvPicPr preferRelativeResize="0"/>
          <p:nvPr/>
        </p:nvPicPr>
        <p:blipFill rotWithShape="1">
          <a:blip r:embed="rId15">
            <a:alphaModFix/>
          </a:blip>
          <a:srcRect b="0" l="21727" r="21675" t="0"/>
          <a:stretch/>
        </p:blipFill>
        <p:spPr>
          <a:xfrm>
            <a:off x="4935954" y="1755796"/>
            <a:ext cx="1218197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7" name="Google Shape;1057;p33"/>
          <p:cNvPicPr preferRelativeResize="0"/>
          <p:nvPr/>
        </p:nvPicPr>
        <p:blipFill rotWithShape="1">
          <a:blip r:embed="rId16">
            <a:alphaModFix/>
          </a:blip>
          <a:srcRect b="0" l="21727" r="21675" t="0"/>
          <a:stretch/>
        </p:blipFill>
        <p:spPr>
          <a:xfrm>
            <a:off x="4937618" y="4101511"/>
            <a:ext cx="1218197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8" name="Google Shape;1058;p33"/>
          <p:cNvPicPr preferRelativeResize="0"/>
          <p:nvPr/>
        </p:nvPicPr>
        <p:blipFill rotWithShape="1">
          <a:blip r:embed="rId17">
            <a:alphaModFix/>
          </a:blip>
          <a:srcRect b="0" l="21727" r="21753" t="0"/>
          <a:stretch/>
        </p:blipFill>
        <p:spPr>
          <a:xfrm>
            <a:off x="6030913" y="2951048"/>
            <a:ext cx="1216533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59" name="Google Shape;1059;p33"/>
          <p:cNvPicPr preferRelativeResize="0"/>
          <p:nvPr/>
        </p:nvPicPr>
        <p:blipFill rotWithShape="1">
          <a:blip r:embed="rId18">
            <a:alphaModFix/>
          </a:blip>
          <a:srcRect b="0" l="21727" r="21675" t="0"/>
          <a:stretch/>
        </p:blipFill>
        <p:spPr>
          <a:xfrm>
            <a:off x="10534820" y="2900970"/>
            <a:ext cx="1218197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60" name="Google Shape;1060;p33"/>
          <p:cNvPicPr preferRelativeResize="0"/>
          <p:nvPr/>
        </p:nvPicPr>
        <p:blipFill rotWithShape="1">
          <a:blip r:embed="rId19">
            <a:alphaModFix/>
          </a:blip>
          <a:srcRect b="0" l="21727" r="21753" t="0"/>
          <a:stretch/>
        </p:blipFill>
        <p:spPr>
          <a:xfrm>
            <a:off x="546130" y="4101511"/>
            <a:ext cx="1216533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61" name="Google Shape;1061;p33"/>
          <p:cNvPicPr preferRelativeResize="0"/>
          <p:nvPr/>
        </p:nvPicPr>
        <p:blipFill rotWithShape="1">
          <a:blip r:embed="rId20">
            <a:alphaModFix/>
          </a:blip>
          <a:srcRect b="0" l="21727" r="21753" t="0"/>
          <a:stretch/>
        </p:blipFill>
        <p:spPr>
          <a:xfrm>
            <a:off x="1652208" y="5236518"/>
            <a:ext cx="1216533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pic>
        <p:nvPicPr>
          <p:cNvPr id="1062" name="Google Shape;1062;p33"/>
          <p:cNvPicPr preferRelativeResize="0"/>
          <p:nvPr/>
        </p:nvPicPr>
        <p:blipFill rotWithShape="1">
          <a:blip r:embed="rId21">
            <a:alphaModFix/>
          </a:blip>
          <a:srcRect b="0" l="21650" r="21753" t="0"/>
          <a:stretch/>
        </p:blipFill>
        <p:spPr>
          <a:xfrm>
            <a:off x="9322449" y="1755796"/>
            <a:ext cx="1218198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sp>
        <p:nvSpPr>
          <p:cNvPr id="1063" name="Google Shape;1063;p33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소요 기술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4" name="Google Shape;1064;p33"/>
          <p:cNvPicPr preferRelativeResize="0"/>
          <p:nvPr/>
        </p:nvPicPr>
        <p:blipFill rotWithShape="1">
          <a:blip r:embed="rId22">
            <a:alphaModFix/>
          </a:blip>
          <a:srcRect b="0" l="21804" r="21828" t="0"/>
          <a:stretch/>
        </p:blipFill>
        <p:spPr>
          <a:xfrm>
            <a:off x="9322449" y="4111678"/>
            <a:ext cx="1213205" cy="1210708"/>
          </a:xfrm>
          <a:prstGeom prst="ellipse">
            <a:avLst/>
          </a:prstGeom>
          <a:noFill/>
          <a:ln cap="rnd" cmpd="sng" w="254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bl" sy="1000">
              <a:srgbClr val="000000"/>
            </a:outerShdw>
          </a:effectLst>
        </p:spPr>
      </p:pic>
      <p:sp>
        <p:nvSpPr>
          <p:cNvPr id="1065" name="Google Shape;1065;p33"/>
          <p:cNvSpPr/>
          <p:nvPr/>
        </p:nvSpPr>
        <p:spPr>
          <a:xfrm>
            <a:off x="9821075" y="4934968"/>
            <a:ext cx="562721" cy="222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3"/>
          <p:cNvSpPr txBox="1"/>
          <p:nvPr/>
        </p:nvSpPr>
        <p:spPr>
          <a:xfrm>
            <a:off x="2057416" y="1320800"/>
            <a:ext cx="3355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프레임워크, 언어, 웹표준, 데이터베이스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1" name="Google Shape;1071;p35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2" name="Google Shape;1072;p35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5"/>
          <p:cNvSpPr txBox="1"/>
          <p:nvPr/>
        </p:nvSpPr>
        <p:spPr>
          <a:xfrm>
            <a:off x="568434" y="246218"/>
            <a:ext cx="1169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35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5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5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35"/>
          <p:cNvSpPr txBox="1"/>
          <p:nvPr/>
        </p:nvSpPr>
        <p:spPr>
          <a:xfrm>
            <a:off x="3608181" y="244387"/>
            <a:ext cx="11574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35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35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5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5"/>
          <p:cNvSpPr txBox="1"/>
          <p:nvPr/>
        </p:nvSpPr>
        <p:spPr>
          <a:xfrm>
            <a:off x="6573799" y="244387"/>
            <a:ext cx="119449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35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35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35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35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35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35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35"/>
          <p:cNvSpPr txBox="1"/>
          <p:nvPr/>
        </p:nvSpPr>
        <p:spPr>
          <a:xfrm>
            <a:off x="506650" y="724930"/>
            <a:ext cx="1124441" cy="430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아키텍쳐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0" name="Google Shape;109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371" y="742315"/>
            <a:ext cx="10654997" cy="604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5" name="Google Shape;1095;p36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6" name="Google Shape;1096;p36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36"/>
          <p:cNvSpPr txBox="1"/>
          <p:nvPr/>
        </p:nvSpPr>
        <p:spPr>
          <a:xfrm>
            <a:off x="568433" y="246218"/>
            <a:ext cx="126243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36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36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6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36"/>
          <p:cNvSpPr txBox="1"/>
          <p:nvPr/>
        </p:nvSpPr>
        <p:spPr>
          <a:xfrm>
            <a:off x="3608181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36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36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36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36"/>
          <p:cNvSpPr txBox="1"/>
          <p:nvPr/>
        </p:nvSpPr>
        <p:spPr>
          <a:xfrm>
            <a:off x="6573798" y="244387"/>
            <a:ext cx="13592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36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36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36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36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36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36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36"/>
          <p:cNvSpPr txBox="1"/>
          <p:nvPr/>
        </p:nvSpPr>
        <p:spPr>
          <a:xfrm>
            <a:off x="506650" y="724930"/>
            <a:ext cx="1124441" cy="430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아키텍쳐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4" name="Google Shape;1114;p36"/>
          <p:cNvCxnSpPr/>
          <p:nvPr/>
        </p:nvCxnSpPr>
        <p:spPr>
          <a:xfrm>
            <a:off x="2195776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15" name="Google Shape;1115;p36"/>
          <p:cNvCxnSpPr/>
          <p:nvPr/>
        </p:nvCxnSpPr>
        <p:spPr>
          <a:xfrm>
            <a:off x="4761049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16" name="Google Shape;1116;p36"/>
          <p:cNvCxnSpPr/>
          <p:nvPr/>
        </p:nvCxnSpPr>
        <p:spPr>
          <a:xfrm>
            <a:off x="7326322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17" name="Google Shape;1117;p36"/>
          <p:cNvCxnSpPr/>
          <p:nvPr/>
        </p:nvCxnSpPr>
        <p:spPr>
          <a:xfrm>
            <a:off x="9891594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18" name="Google Shape;1118;p36"/>
          <p:cNvSpPr/>
          <p:nvPr/>
        </p:nvSpPr>
        <p:spPr>
          <a:xfrm>
            <a:off x="288848" y="5722322"/>
            <a:ext cx="1794941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Presentation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6"/>
          <p:cNvSpPr/>
          <p:nvPr/>
        </p:nvSpPr>
        <p:spPr>
          <a:xfrm>
            <a:off x="2672141" y="5722322"/>
            <a:ext cx="1794941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Controller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6"/>
          <p:cNvSpPr/>
          <p:nvPr/>
        </p:nvSpPr>
        <p:spPr>
          <a:xfrm>
            <a:off x="5237412" y="5722322"/>
            <a:ext cx="1794941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6"/>
          <p:cNvSpPr/>
          <p:nvPr/>
        </p:nvSpPr>
        <p:spPr>
          <a:xfrm>
            <a:off x="7801073" y="5722322"/>
            <a:ext cx="1794941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Access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36"/>
          <p:cNvSpPr/>
          <p:nvPr/>
        </p:nvSpPr>
        <p:spPr>
          <a:xfrm>
            <a:off x="10215965" y="5722322"/>
            <a:ext cx="1794941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Base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3" name="Google Shape;11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97" y="2781890"/>
            <a:ext cx="866116" cy="86611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36"/>
          <p:cNvSpPr/>
          <p:nvPr/>
        </p:nvSpPr>
        <p:spPr>
          <a:xfrm>
            <a:off x="1201019" y="2918482"/>
            <a:ext cx="964085" cy="592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카페관리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36"/>
          <p:cNvSpPr/>
          <p:nvPr/>
        </p:nvSpPr>
        <p:spPr>
          <a:xfrm>
            <a:off x="2488179" y="1644822"/>
            <a:ext cx="2112617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카페 컨트롤러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36"/>
          <p:cNvSpPr/>
          <p:nvPr/>
        </p:nvSpPr>
        <p:spPr>
          <a:xfrm>
            <a:off x="2414963" y="3232878"/>
            <a:ext cx="2112617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 컨트롤러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36"/>
          <p:cNvSpPr/>
          <p:nvPr/>
        </p:nvSpPr>
        <p:spPr>
          <a:xfrm>
            <a:off x="2436475" y="4489531"/>
            <a:ext cx="2112617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컨트롤러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36"/>
          <p:cNvSpPr/>
          <p:nvPr/>
        </p:nvSpPr>
        <p:spPr>
          <a:xfrm>
            <a:off x="4859958" y="3262318"/>
            <a:ext cx="2112617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SVC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36"/>
          <p:cNvSpPr/>
          <p:nvPr/>
        </p:nvSpPr>
        <p:spPr>
          <a:xfrm>
            <a:off x="4873116" y="4492909"/>
            <a:ext cx="2112617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 SVC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36"/>
          <p:cNvSpPr/>
          <p:nvPr/>
        </p:nvSpPr>
        <p:spPr>
          <a:xfrm>
            <a:off x="4979522" y="1590243"/>
            <a:ext cx="2112617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MyCafe SVC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36"/>
          <p:cNvSpPr/>
          <p:nvPr/>
        </p:nvSpPr>
        <p:spPr>
          <a:xfrm>
            <a:off x="5111261" y="1953106"/>
            <a:ext cx="2112617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MyCafe SVCImpl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36"/>
          <p:cNvSpPr/>
          <p:nvPr/>
        </p:nvSpPr>
        <p:spPr>
          <a:xfrm>
            <a:off x="5068756" y="3610837"/>
            <a:ext cx="2220219" cy="32116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SVCImpl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36"/>
          <p:cNvSpPr/>
          <p:nvPr/>
        </p:nvSpPr>
        <p:spPr>
          <a:xfrm>
            <a:off x="5019150" y="4902135"/>
            <a:ext cx="2112617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 SVCImpl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36"/>
          <p:cNvSpPr/>
          <p:nvPr/>
        </p:nvSpPr>
        <p:spPr>
          <a:xfrm>
            <a:off x="7377129" y="3247584"/>
            <a:ext cx="2112617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DAO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36"/>
          <p:cNvSpPr/>
          <p:nvPr/>
        </p:nvSpPr>
        <p:spPr>
          <a:xfrm>
            <a:off x="7402118" y="4513401"/>
            <a:ext cx="2112617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 DAO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36"/>
          <p:cNvSpPr/>
          <p:nvPr/>
        </p:nvSpPr>
        <p:spPr>
          <a:xfrm>
            <a:off x="7522054" y="1590703"/>
            <a:ext cx="2112617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MyCafe DAO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36"/>
          <p:cNvSpPr/>
          <p:nvPr/>
        </p:nvSpPr>
        <p:spPr>
          <a:xfrm>
            <a:off x="7611913" y="1969860"/>
            <a:ext cx="2112617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MyCafe DAOImpl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36"/>
          <p:cNvSpPr/>
          <p:nvPr/>
        </p:nvSpPr>
        <p:spPr>
          <a:xfrm>
            <a:off x="7503880" y="4875198"/>
            <a:ext cx="2112617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 DAOImpl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36"/>
          <p:cNvSpPr/>
          <p:nvPr/>
        </p:nvSpPr>
        <p:spPr>
          <a:xfrm>
            <a:off x="7481094" y="3599685"/>
            <a:ext cx="2112617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DAOImpl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36"/>
          <p:cNvSpPr/>
          <p:nvPr/>
        </p:nvSpPr>
        <p:spPr>
          <a:xfrm>
            <a:off x="10120192" y="3599685"/>
            <a:ext cx="1767009" cy="2056769"/>
          </a:xfrm>
          <a:prstGeom prst="flowChartMagneticDisk">
            <a:avLst/>
          </a:prstGeom>
          <a:solidFill>
            <a:srgbClr val="DBDBDB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6"/>
          <p:cNvSpPr/>
          <p:nvPr/>
        </p:nvSpPr>
        <p:spPr>
          <a:xfrm>
            <a:off x="3834098" y="2225471"/>
            <a:ext cx="1003103" cy="666290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CafefileVO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36"/>
          <p:cNvSpPr/>
          <p:nvPr/>
        </p:nvSpPr>
        <p:spPr>
          <a:xfrm>
            <a:off x="3729543" y="3823474"/>
            <a:ext cx="1003103" cy="440565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36"/>
          <p:cNvSpPr/>
          <p:nvPr/>
        </p:nvSpPr>
        <p:spPr>
          <a:xfrm>
            <a:off x="6355573" y="3898923"/>
            <a:ext cx="1003103" cy="440565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36"/>
          <p:cNvSpPr/>
          <p:nvPr/>
        </p:nvSpPr>
        <p:spPr>
          <a:xfrm>
            <a:off x="6316656" y="5189239"/>
            <a:ext cx="1003103" cy="440565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36"/>
          <p:cNvSpPr/>
          <p:nvPr/>
        </p:nvSpPr>
        <p:spPr>
          <a:xfrm>
            <a:off x="10265344" y="4117159"/>
            <a:ext cx="745782" cy="2313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36"/>
          <p:cNvSpPr/>
          <p:nvPr/>
        </p:nvSpPr>
        <p:spPr>
          <a:xfrm>
            <a:off x="11207366" y="4090187"/>
            <a:ext cx="543292" cy="2583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36"/>
          <p:cNvSpPr/>
          <p:nvPr/>
        </p:nvSpPr>
        <p:spPr>
          <a:xfrm>
            <a:off x="11071616" y="4370403"/>
            <a:ext cx="543292" cy="2426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36"/>
          <p:cNvSpPr/>
          <p:nvPr/>
        </p:nvSpPr>
        <p:spPr>
          <a:xfrm>
            <a:off x="10297672" y="4407169"/>
            <a:ext cx="745782" cy="2313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Cafefile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36"/>
          <p:cNvSpPr/>
          <p:nvPr/>
        </p:nvSpPr>
        <p:spPr>
          <a:xfrm>
            <a:off x="10265344" y="5000073"/>
            <a:ext cx="849318" cy="2200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36"/>
          <p:cNvSpPr/>
          <p:nvPr/>
        </p:nvSpPr>
        <p:spPr>
          <a:xfrm>
            <a:off x="11071615" y="4691148"/>
            <a:ext cx="460766" cy="2426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36"/>
          <p:cNvSpPr/>
          <p:nvPr/>
        </p:nvSpPr>
        <p:spPr>
          <a:xfrm>
            <a:off x="10281876" y="4702406"/>
            <a:ext cx="672744" cy="2313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36"/>
          <p:cNvSpPr/>
          <p:nvPr/>
        </p:nvSpPr>
        <p:spPr>
          <a:xfrm>
            <a:off x="11157860" y="5019993"/>
            <a:ext cx="745782" cy="2313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36"/>
          <p:cNvSpPr/>
          <p:nvPr/>
        </p:nvSpPr>
        <p:spPr>
          <a:xfrm>
            <a:off x="10077750" y="1294772"/>
            <a:ext cx="2112617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CaféDAO-Mapper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36"/>
          <p:cNvSpPr/>
          <p:nvPr/>
        </p:nvSpPr>
        <p:spPr>
          <a:xfrm>
            <a:off x="10077750" y="1661720"/>
            <a:ext cx="2112617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MenuDAO-Mapper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36"/>
          <p:cNvSpPr/>
          <p:nvPr/>
        </p:nvSpPr>
        <p:spPr>
          <a:xfrm>
            <a:off x="10054770" y="2036325"/>
            <a:ext cx="2112617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ReviewDAO-Mapper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36"/>
          <p:cNvSpPr/>
          <p:nvPr/>
        </p:nvSpPr>
        <p:spPr>
          <a:xfrm>
            <a:off x="10618639" y="2828367"/>
            <a:ext cx="1401147" cy="3020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JDBC Template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36"/>
          <p:cNvSpPr/>
          <p:nvPr/>
        </p:nvSpPr>
        <p:spPr>
          <a:xfrm>
            <a:off x="10709999" y="3184200"/>
            <a:ext cx="1299457" cy="3020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36"/>
          <p:cNvSpPr/>
          <p:nvPr/>
        </p:nvSpPr>
        <p:spPr>
          <a:xfrm>
            <a:off x="9019982" y="2267795"/>
            <a:ext cx="901111" cy="1178726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CafefileVO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CafetagVO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MenufileVO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36"/>
          <p:cNvSpPr/>
          <p:nvPr/>
        </p:nvSpPr>
        <p:spPr>
          <a:xfrm>
            <a:off x="8867604" y="3869904"/>
            <a:ext cx="1003103" cy="440565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36"/>
          <p:cNvSpPr/>
          <p:nvPr/>
        </p:nvSpPr>
        <p:spPr>
          <a:xfrm>
            <a:off x="8828687" y="5160220"/>
            <a:ext cx="1003103" cy="440565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36"/>
          <p:cNvSpPr/>
          <p:nvPr/>
        </p:nvSpPr>
        <p:spPr>
          <a:xfrm>
            <a:off x="2545711" y="4794227"/>
            <a:ext cx="2112617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 Rest Controller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36"/>
          <p:cNvSpPr/>
          <p:nvPr/>
        </p:nvSpPr>
        <p:spPr>
          <a:xfrm>
            <a:off x="3730374" y="5101104"/>
            <a:ext cx="1003103" cy="440565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36"/>
          <p:cNvSpPr/>
          <p:nvPr/>
        </p:nvSpPr>
        <p:spPr>
          <a:xfrm>
            <a:off x="2559458" y="3511414"/>
            <a:ext cx="2278339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Rest Controller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36"/>
          <p:cNvSpPr/>
          <p:nvPr/>
        </p:nvSpPr>
        <p:spPr>
          <a:xfrm>
            <a:off x="2708340" y="1916462"/>
            <a:ext cx="2278339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MyCafe Rest Controller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36"/>
          <p:cNvSpPr/>
          <p:nvPr/>
        </p:nvSpPr>
        <p:spPr>
          <a:xfrm>
            <a:off x="4952159" y="1225918"/>
            <a:ext cx="1897800" cy="308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Code SVC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36"/>
          <p:cNvSpPr/>
          <p:nvPr/>
        </p:nvSpPr>
        <p:spPr>
          <a:xfrm>
            <a:off x="4830628" y="2899455"/>
            <a:ext cx="2112617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Pagingcriteria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36"/>
          <p:cNvSpPr/>
          <p:nvPr/>
        </p:nvSpPr>
        <p:spPr>
          <a:xfrm>
            <a:off x="6456033" y="2208294"/>
            <a:ext cx="901111" cy="1178726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CafefileVO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CafetagVO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MenufileVO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2" name="Google Shape;1172;p37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3" name="Google Shape;1173;p37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37"/>
          <p:cNvSpPr txBox="1"/>
          <p:nvPr/>
        </p:nvSpPr>
        <p:spPr>
          <a:xfrm>
            <a:off x="568434" y="246218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37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37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37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37"/>
          <p:cNvSpPr txBox="1"/>
          <p:nvPr/>
        </p:nvSpPr>
        <p:spPr>
          <a:xfrm>
            <a:off x="3608181" y="244387"/>
            <a:ext cx="1256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37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37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37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37"/>
          <p:cNvSpPr txBox="1"/>
          <p:nvPr/>
        </p:nvSpPr>
        <p:spPr>
          <a:xfrm>
            <a:off x="6573799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37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7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37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37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37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37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37"/>
          <p:cNvSpPr txBox="1"/>
          <p:nvPr/>
        </p:nvSpPr>
        <p:spPr>
          <a:xfrm>
            <a:off x="506650" y="724930"/>
            <a:ext cx="1124441" cy="430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아키텍쳐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1" name="Google Shape;1191;p37"/>
          <p:cNvCxnSpPr/>
          <p:nvPr/>
        </p:nvCxnSpPr>
        <p:spPr>
          <a:xfrm>
            <a:off x="2195776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92" name="Google Shape;1192;p37"/>
          <p:cNvCxnSpPr/>
          <p:nvPr/>
        </p:nvCxnSpPr>
        <p:spPr>
          <a:xfrm>
            <a:off x="4761049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93" name="Google Shape;1193;p37"/>
          <p:cNvCxnSpPr/>
          <p:nvPr/>
        </p:nvCxnSpPr>
        <p:spPr>
          <a:xfrm>
            <a:off x="7326322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94" name="Google Shape;1194;p37"/>
          <p:cNvCxnSpPr/>
          <p:nvPr/>
        </p:nvCxnSpPr>
        <p:spPr>
          <a:xfrm>
            <a:off x="9891594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95" name="Google Shape;1195;p37"/>
          <p:cNvSpPr/>
          <p:nvPr/>
        </p:nvSpPr>
        <p:spPr>
          <a:xfrm>
            <a:off x="288848" y="5722322"/>
            <a:ext cx="1768568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Presentation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37"/>
          <p:cNvSpPr/>
          <p:nvPr/>
        </p:nvSpPr>
        <p:spPr>
          <a:xfrm>
            <a:off x="2672141" y="5722322"/>
            <a:ext cx="1768568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Controller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37"/>
          <p:cNvSpPr/>
          <p:nvPr/>
        </p:nvSpPr>
        <p:spPr>
          <a:xfrm>
            <a:off x="5237412" y="5722322"/>
            <a:ext cx="1768568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37"/>
          <p:cNvSpPr/>
          <p:nvPr/>
        </p:nvSpPr>
        <p:spPr>
          <a:xfrm>
            <a:off x="7801073" y="5722322"/>
            <a:ext cx="1768568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Access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37"/>
          <p:cNvSpPr/>
          <p:nvPr/>
        </p:nvSpPr>
        <p:spPr>
          <a:xfrm>
            <a:off x="10215965" y="5722322"/>
            <a:ext cx="1768568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Base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37"/>
          <p:cNvSpPr/>
          <p:nvPr/>
        </p:nvSpPr>
        <p:spPr>
          <a:xfrm>
            <a:off x="1201019" y="2918482"/>
            <a:ext cx="949920" cy="592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37"/>
          <p:cNvSpPr/>
          <p:nvPr/>
        </p:nvSpPr>
        <p:spPr>
          <a:xfrm>
            <a:off x="2420621" y="1756414"/>
            <a:ext cx="2081576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샵 컨트롤러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37"/>
          <p:cNvSpPr/>
          <p:nvPr/>
        </p:nvSpPr>
        <p:spPr>
          <a:xfrm>
            <a:off x="2356497" y="2947601"/>
            <a:ext cx="2081576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 컨트롤러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37"/>
          <p:cNvSpPr/>
          <p:nvPr/>
        </p:nvSpPr>
        <p:spPr>
          <a:xfrm>
            <a:off x="2332830" y="4079575"/>
            <a:ext cx="2081576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컨트롤러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37"/>
          <p:cNvSpPr/>
          <p:nvPr/>
        </p:nvSpPr>
        <p:spPr>
          <a:xfrm>
            <a:off x="4864541" y="3030058"/>
            <a:ext cx="2081576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SVC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37"/>
          <p:cNvSpPr/>
          <p:nvPr/>
        </p:nvSpPr>
        <p:spPr>
          <a:xfrm>
            <a:off x="4877699" y="4260649"/>
            <a:ext cx="2081576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SVC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37"/>
          <p:cNvSpPr/>
          <p:nvPr/>
        </p:nvSpPr>
        <p:spPr>
          <a:xfrm>
            <a:off x="4979522" y="1590243"/>
            <a:ext cx="2081576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 SVC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37"/>
          <p:cNvSpPr/>
          <p:nvPr/>
        </p:nvSpPr>
        <p:spPr>
          <a:xfrm>
            <a:off x="5111261" y="1953106"/>
            <a:ext cx="2081576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 SVCImpl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37"/>
          <p:cNvSpPr/>
          <p:nvPr/>
        </p:nvSpPr>
        <p:spPr>
          <a:xfrm>
            <a:off x="5073339" y="3378577"/>
            <a:ext cx="2187597" cy="32116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SVCImpl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37"/>
          <p:cNvSpPr/>
          <p:nvPr/>
        </p:nvSpPr>
        <p:spPr>
          <a:xfrm>
            <a:off x="5023733" y="4669875"/>
            <a:ext cx="2081576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SVCImpl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37"/>
          <p:cNvSpPr/>
          <p:nvPr/>
        </p:nvSpPr>
        <p:spPr>
          <a:xfrm>
            <a:off x="7510071" y="3030058"/>
            <a:ext cx="2081576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DAO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37"/>
          <p:cNvSpPr/>
          <p:nvPr/>
        </p:nvSpPr>
        <p:spPr>
          <a:xfrm>
            <a:off x="7535060" y="4295875"/>
            <a:ext cx="2081576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DAO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37"/>
          <p:cNvSpPr/>
          <p:nvPr/>
        </p:nvSpPr>
        <p:spPr>
          <a:xfrm>
            <a:off x="7522054" y="1590703"/>
            <a:ext cx="2081576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 DAO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37"/>
          <p:cNvSpPr/>
          <p:nvPr/>
        </p:nvSpPr>
        <p:spPr>
          <a:xfrm>
            <a:off x="7611913" y="1969860"/>
            <a:ext cx="2081576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 DAOImpl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37"/>
          <p:cNvSpPr/>
          <p:nvPr/>
        </p:nvSpPr>
        <p:spPr>
          <a:xfrm>
            <a:off x="7636822" y="4657672"/>
            <a:ext cx="2081576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DAOImpl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37"/>
          <p:cNvSpPr/>
          <p:nvPr/>
        </p:nvSpPr>
        <p:spPr>
          <a:xfrm>
            <a:off x="7614036" y="3382159"/>
            <a:ext cx="2081576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DAOImpl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37"/>
          <p:cNvSpPr/>
          <p:nvPr/>
        </p:nvSpPr>
        <p:spPr>
          <a:xfrm>
            <a:off x="10120192" y="3599685"/>
            <a:ext cx="1937980" cy="2056769"/>
          </a:xfrm>
          <a:prstGeom prst="flowChartMagneticDisk">
            <a:avLst/>
          </a:prstGeom>
          <a:solidFill>
            <a:srgbClr val="DBDBDB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37"/>
          <p:cNvSpPr/>
          <p:nvPr/>
        </p:nvSpPr>
        <p:spPr>
          <a:xfrm>
            <a:off x="3766540" y="2337063"/>
            <a:ext cx="988365" cy="512902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37"/>
          <p:cNvSpPr/>
          <p:nvPr/>
        </p:nvSpPr>
        <p:spPr>
          <a:xfrm>
            <a:off x="3671077" y="3538198"/>
            <a:ext cx="988365" cy="393806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37"/>
          <p:cNvSpPr/>
          <p:nvPr/>
        </p:nvSpPr>
        <p:spPr>
          <a:xfrm>
            <a:off x="10283640" y="4370403"/>
            <a:ext cx="734824" cy="2313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37"/>
          <p:cNvSpPr/>
          <p:nvPr/>
        </p:nvSpPr>
        <p:spPr>
          <a:xfrm>
            <a:off x="11071616" y="4370403"/>
            <a:ext cx="535310" cy="2426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37"/>
          <p:cNvSpPr/>
          <p:nvPr/>
        </p:nvSpPr>
        <p:spPr>
          <a:xfrm>
            <a:off x="11071614" y="4691148"/>
            <a:ext cx="603123" cy="2583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37"/>
          <p:cNvSpPr/>
          <p:nvPr/>
        </p:nvSpPr>
        <p:spPr>
          <a:xfrm>
            <a:off x="10369573" y="4704951"/>
            <a:ext cx="662859" cy="2313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37"/>
          <p:cNvSpPr/>
          <p:nvPr/>
        </p:nvSpPr>
        <p:spPr>
          <a:xfrm>
            <a:off x="10077750" y="1294772"/>
            <a:ext cx="2081576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CaféDAO-Mapper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37"/>
          <p:cNvSpPr/>
          <p:nvPr/>
        </p:nvSpPr>
        <p:spPr>
          <a:xfrm>
            <a:off x="10077750" y="1661720"/>
            <a:ext cx="2081576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MenuDAO-Mapper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37"/>
          <p:cNvSpPr/>
          <p:nvPr/>
        </p:nvSpPr>
        <p:spPr>
          <a:xfrm>
            <a:off x="10054770" y="2036325"/>
            <a:ext cx="2081576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ReviewDAO-Mapper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37"/>
          <p:cNvSpPr/>
          <p:nvPr/>
        </p:nvSpPr>
        <p:spPr>
          <a:xfrm>
            <a:off x="10618639" y="2828367"/>
            <a:ext cx="1380559" cy="3020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JDBC Template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37"/>
          <p:cNvSpPr/>
          <p:nvPr/>
        </p:nvSpPr>
        <p:spPr>
          <a:xfrm>
            <a:off x="10709999" y="3184200"/>
            <a:ext cx="1280364" cy="3020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37"/>
          <p:cNvSpPr/>
          <p:nvPr/>
        </p:nvSpPr>
        <p:spPr>
          <a:xfrm>
            <a:off x="2442065" y="4384271"/>
            <a:ext cx="2187783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Rest Controller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37"/>
          <p:cNvSpPr/>
          <p:nvPr/>
        </p:nvSpPr>
        <p:spPr>
          <a:xfrm>
            <a:off x="3626729" y="4691148"/>
            <a:ext cx="1060868" cy="593424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OrderdetailVO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37"/>
          <p:cNvSpPr/>
          <p:nvPr/>
        </p:nvSpPr>
        <p:spPr>
          <a:xfrm>
            <a:off x="2500992" y="3226137"/>
            <a:ext cx="2244863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Rest Controller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37"/>
          <p:cNvSpPr/>
          <p:nvPr/>
        </p:nvSpPr>
        <p:spPr>
          <a:xfrm>
            <a:off x="2640782" y="2028054"/>
            <a:ext cx="2244863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 Rest Controller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37" y="2658438"/>
            <a:ext cx="1046582" cy="1046582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37"/>
          <p:cNvSpPr/>
          <p:nvPr/>
        </p:nvSpPr>
        <p:spPr>
          <a:xfrm>
            <a:off x="10083921" y="2423280"/>
            <a:ext cx="2081576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OrderDAO-Mapper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37"/>
          <p:cNvSpPr/>
          <p:nvPr/>
        </p:nvSpPr>
        <p:spPr>
          <a:xfrm>
            <a:off x="6328958" y="3685696"/>
            <a:ext cx="988365" cy="393806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37"/>
          <p:cNvSpPr/>
          <p:nvPr/>
        </p:nvSpPr>
        <p:spPr>
          <a:xfrm>
            <a:off x="6236215" y="4950192"/>
            <a:ext cx="1060868" cy="593424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OrderdetailVO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37"/>
          <p:cNvSpPr/>
          <p:nvPr/>
        </p:nvSpPr>
        <p:spPr>
          <a:xfrm>
            <a:off x="8837276" y="2252963"/>
            <a:ext cx="988365" cy="512902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37"/>
          <p:cNvSpPr/>
          <p:nvPr/>
        </p:nvSpPr>
        <p:spPr>
          <a:xfrm>
            <a:off x="8804789" y="3694306"/>
            <a:ext cx="988365" cy="393806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37"/>
          <p:cNvSpPr/>
          <p:nvPr/>
        </p:nvSpPr>
        <p:spPr>
          <a:xfrm>
            <a:off x="8712046" y="4958802"/>
            <a:ext cx="1060868" cy="593424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OrderdetailVO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37"/>
          <p:cNvSpPr/>
          <p:nvPr/>
        </p:nvSpPr>
        <p:spPr>
          <a:xfrm>
            <a:off x="10213921" y="5005005"/>
            <a:ext cx="662859" cy="2313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37"/>
          <p:cNvSpPr/>
          <p:nvPr/>
        </p:nvSpPr>
        <p:spPr>
          <a:xfrm>
            <a:off x="10898659" y="5031842"/>
            <a:ext cx="936207" cy="215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OrderDetail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37"/>
          <p:cNvSpPr/>
          <p:nvPr/>
        </p:nvSpPr>
        <p:spPr>
          <a:xfrm>
            <a:off x="4815703" y="2701956"/>
            <a:ext cx="2081576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Pagingcriteria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37"/>
          <p:cNvSpPr/>
          <p:nvPr/>
        </p:nvSpPr>
        <p:spPr>
          <a:xfrm>
            <a:off x="6361445" y="2244353"/>
            <a:ext cx="988365" cy="512902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7" name="Google Shape;1247;p38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8" name="Google Shape;1248;p38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38"/>
          <p:cNvSpPr txBox="1"/>
          <p:nvPr/>
        </p:nvSpPr>
        <p:spPr>
          <a:xfrm>
            <a:off x="568434" y="246218"/>
            <a:ext cx="10976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38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8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8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38"/>
          <p:cNvSpPr txBox="1"/>
          <p:nvPr/>
        </p:nvSpPr>
        <p:spPr>
          <a:xfrm>
            <a:off x="3608181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38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38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38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38"/>
          <p:cNvSpPr txBox="1"/>
          <p:nvPr/>
        </p:nvSpPr>
        <p:spPr>
          <a:xfrm>
            <a:off x="6573799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38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38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38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38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38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38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38"/>
          <p:cNvSpPr txBox="1"/>
          <p:nvPr/>
        </p:nvSpPr>
        <p:spPr>
          <a:xfrm>
            <a:off x="506650" y="724930"/>
            <a:ext cx="1124441" cy="430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아키텍쳐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6" name="Google Shape;1266;p38"/>
          <p:cNvCxnSpPr/>
          <p:nvPr/>
        </p:nvCxnSpPr>
        <p:spPr>
          <a:xfrm>
            <a:off x="2195776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67" name="Google Shape;1267;p38"/>
          <p:cNvCxnSpPr/>
          <p:nvPr/>
        </p:nvCxnSpPr>
        <p:spPr>
          <a:xfrm>
            <a:off x="4761049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68" name="Google Shape;1268;p38"/>
          <p:cNvCxnSpPr/>
          <p:nvPr/>
        </p:nvCxnSpPr>
        <p:spPr>
          <a:xfrm>
            <a:off x="7326322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69" name="Google Shape;1269;p38"/>
          <p:cNvCxnSpPr/>
          <p:nvPr/>
        </p:nvCxnSpPr>
        <p:spPr>
          <a:xfrm>
            <a:off x="9891594" y="1324940"/>
            <a:ext cx="0" cy="4750594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270" name="Google Shape;1270;p38"/>
          <p:cNvSpPr/>
          <p:nvPr/>
        </p:nvSpPr>
        <p:spPr>
          <a:xfrm>
            <a:off x="288848" y="5722322"/>
            <a:ext cx="1732079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Presentation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38"/>
          <p:cNvSpPr/>
          <p:nvPr/>
        </p:nvSpPr>
        <p:spPr>
          <a:xfrm>
            <a:off x="2672141" y="5722322"/>
            <a:ext cx="1732079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Controller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38"/>
          <p:cNvSpPr/>
          <p:nvPr/>
        </p:nvSpPr>
        <p:spPr>
          <a:xfrm>
            <a:off x="5237412" y="5722322"/>
            <a:ext cx="1732079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38"/>
          <p:cNvSpPr/>
          <p:nvPr/>
        </p:nvSpPr>
        <p:spPr>
          <a:xfrm>
            <a:off x="7801073" y="5722322"/>
            <a:ext cx="1732079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Access Layer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38"/>
          <p:cNvSpPr/>
          <p:nvPr/>
        </p:nvSpPr>
        <p:spPr>
          <a:xfrm>
            <a:off x="10215965" y="5722322"/>
            <a:ext cx="1732079" cy="69792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Base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38"/>
          <p:cNvSpPr/>
          <p:nvPr/>
        </p:nvSpPr>
        <p:spPr>
          <a:xfrm>
            <a:off x="1201019" y="2918482"/>
            <a:ext cx="930321" cy="592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38"/>
          <p:cNvSpPr/>
          <p:nvPr/>
        </p:nvSpPr>
        <p:spPr>
          <a:xfrm>
            <a:off x="2401287" y="2200700"/>
            <a:ext cx="2038629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 컨트롤러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38"/>
          <p:cNvSpPr/>
          <p:nvPr/>
        </p:nvSpPr>
        <p:spPr>
          <a:xfrm>
            <a:off x="2356497" y="3915860"/>
            <a:ext cx="2038629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북마크 컨트롤러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38"/>
          <p:cNvSpPr/>
          <p:nvPr/>
        </p:nvSpPr>
        <p:spPr>
          <a:xfrm>
            <a:off x="4913019" y="3761718"/>
            <a:ext cx="2038629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 SVC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38"/>
          <p:cNvSpPr/>
          <p:nvPr/>
        </p:nvSpPr>
        <p:spPr>
          <a:xfrm>
            <a:off x="5028000" y="2321903"/>
            <a:ext cx="2038629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SearchSVC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38"/>
          <p:cNvSpPr/>
          <p:nvPr/>
        </p:nvSpPr>
        <p:spPr>
          <a:xfrm>
            <a:off x="5159739" y="2684766"/>
            <a:ext cx="2038629" cy="30828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SearchSVCImpl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38"/>
          <p:cNvSpPr/>
          <p:nvPr/>
        </p:nvSpPr>
        <p:spPr>
          <a:xfrm>
            <a:off x="5121817" y="4110237"/>
            <a:ext cx="2142463" cy="32116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 SVCImpl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38"/>
          <p:cNvSpPr/>
          <p:nvPr/>
        </p:nvSpPr>
        <p:spPr>
          <a:xfrm>
            <a:off x="7558549" y="3761718"/>
            <a:ext cx="2038629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 DAO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38"/>
          <p:cNvSpPr/>
          <p:nvPr/>
        </p:nvSpPr>
        <p:spPr>
          <a:xfrm>
            <a:off x="7570532" y="2322363"/>
            <a:ext cx="2038629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SearchDAO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38"/>
          <p:cNvSpPr/>
          <p:nvPr/>
        </p:nvSpPr>
        <p:spPr>
          <a:xfrm>
            <a:off x="7660391" y="2701520"/>
            <a:ext cx="2038629" cy="30828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SearchDAOImpl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38"/>
          <p:cNvSpPr/>
          <p:nvPr/>
        </p:nvSpPr>
        <p:spPr>
          <a:xfrm>
            <a:off x="7662526" y="4113825"/>
            <a:ext cx="2198634" cy="3084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 DAOImpl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38"/>
          <p:cNvSpPr/>
          <p:nvPr/>
        </p:nvSpPr>
        <p:spPr>
          <a:xfrm>
            <a:off x="10120192" y="3599685"/>
            <a:ext cx="1897995" cy="2056769"/>
          </a:xfrm>
          <a:prstGeom prst="flowChartMagneticDisk">
            <a:avLst/>
          </a:prstGeom>
          <a:solidFill>
            <a:srgbClr val="DBDBDB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38"/>
          <p:cNvSpPr/>
          <p:nvPr/>
        </p:nvSpPr>
        <p:spPr>
          <a:xfrm>
            <a:off x="3747206" y="2781349"/>
            <a:ext cx="967973" cy="468478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38"/>
          <p:cNvSpPr/>
          <p:nvPr/>
        </p:nvSpPr>
        <p:spPr>
          <a:xfrm>
            <a:off x="3671077" y="4506457"/>
            <a:ext cx="967973" cy="393806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38"/>
          <p:cNvSpPr/>
          <p:nvPr/>
        </p:nvSpPr>
        <p:spPr>
          <a:xfrm>
            <a:off x="10283640" y="4370403"/>
            <a:ext cx="719663" cy="2313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38"/>
          <p:cNvSpPr/>
          <p:nvPr/>
        </p:nvSpPr>
        <p:spPr>
          <a:xfrm>
            <a:off x="11071615" y="4370403"/>
            <a:ext cx="524265" cy="2426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38"/>
          <p:cNvSpPr/>
          <p:nvPr/>
        </p:nvSpPr>
        <p:spPr>
          <a:xfrm>
            <a:off x="11071614" y="4691148"/>
            <a:ext cx="590680" cy="2583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38"/>
          <p:cNvSpPr/>
          <p:nvPr/>
        </p:nvSpPr>
        <p:spPr>
          <a:xfrm>
            <a:off x="10369573" y="4704951"/>
            <a:ext cx="649183" cy="2313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38"/>
          <p:cNvSpPr/>
          <p:nvPr/>
        </p:nvSpPr>
        <p:spPr>
          <a:xfrm>
            <a:off x="10618639" y="2828367"/>
            <a:ext cx="1352076" cy="3020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JDBC Template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38"/>
          <p:cNvSpPr/>
          <p:nvPr/>
        </p:nvSpPr>
        <p:spPr>
          <a:xfrm>
            <a:off x="10709999" y="3184200"/>
            <a:ext cx="1253948" cy="3020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38"/>
          <p:cNvSpPr/>
          <p:nvPr/>
        </p:nvSpPr>
        <p:spPr>
          <a:xfrm>
            <a:off x="2308449" y="4211159"/>
            <a:ext cx="2581860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 Rest Controller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38"/>
          <p:cNvSpPr/>
          <p:nvPr/>
        </p:nvSpPr>
        <p:spPr>
          <a:xfrm>
            <a:off x="2621448" y="2472340"/>
            <a:ext cx="2198547" cy="30828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Rest Controller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7" name="Google Shape;12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37" y="2658438"/>
            <a:ext cx="1124164" cy="1046582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38"/>
          <p:cNvSpPr/>
          <p:nvPr/>
        </p:nvSpPr>
        <p:spPr>
          <a:xfrm>
            <a:off x="10202164" y="5081577"/>
            <a:ext cx="828842" cy="24188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38"/>
          <p:cNvSpPr/>
          <p:nvPr/>
        </p:nvSpPr>
        <p:spPr>
          <a:xfrm>
            <a:off x="11003696" y="5015334"/>
            <a:ext cx="828842" cy="23155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Menufile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38"/>
          <p:cNvSpPr/>
          <p:nvPr/>
        </p:nvSpPr>
        <p:spPr>
          <a:xfrm>
            <a:off x="6278171" y="2966040"/>
            <a:ext cx="967973" cy="468478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38"/>
          <p:cNvSpPr/>
          <p:nvPr/>
        </p:nvSpPr>
        <p:spPr>
          <a:xfrm>
            <a:off x="6247082" y="4397202"/>
            <a:ext cx="967973" cy="393806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38"/>
          <p:cNvSpPr/>
          <p:nvPr/>
        </p:nvSpPr>
        <p:spPr>
          <a:xfrm>
            <a:off x="8835357" y="2966040"/>
            <a:ext cx="967973" cy="468478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38"/>
          <p:cNvSpPr/>
          <p:nvPr/>
        </p:nvSpPr>
        <p:spPr>
          <a:xfrm>
            <a:off x="8804268" y="4397202"/>
            <a:ext cx="967973" cy="393806"/>
          </a:xfrm>
          <a:prstGeom prst="rect">
            <a:avLst/>
          </a:prstGeom>
          <a:solidFill>
            <a:srgbClr val="CFC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CommentVO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38"/>
          <p:cNvSpPr/>
          <p:nvPr/>
        </p:nvSpPr>
        <p:spPr>
          <a:xfrm>
            <a:off x="10655977" y="5381756"/>
            <a:ext cx="828842" cy="23155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Cafefile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38"/>
          <p:cNvSpPr/>
          <p:nvPr/>
        </p:nvSpPr>
        <p:spPr>
          <a:xfrm>
            <a:off x="11248020" y="3827398"/>
            <a:ext cx="524265" cy="2426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38"/>
          <p:cNvSpPr/>
          <p:nvPr/>
        </p:nvSpPr>
        <p:spPr>
          <a:xfrm>
            <a:off x="10415763" y="3805037"/>
            <a:ext cx="771182" cy="31926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38"/>
          <p:cNvSpPr/>
          <p:nvPr/>
        </p:nvSpPr>
        <p:spPr>
          <a:xfrm>
            <a:off x="5028063" y="1943140"/>
            <a:ext cx="2038482" cy="308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KeywordSVC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39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39"/>
          <p:cNvSpPr txBox="1"/>
          <p:nvPr/>
        </p:nvSpPr>
        <p:spPr>
          <a:xfrm>
            <a:off x="6817167" y="2620687"/>
            <a:ext cx="467425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아키텍쳐 설계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4" name="Google Shape;1314;p39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15" name="Google Shape;1315;p39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9"/>
          <p:cNvSpPr txBox="1"/>
          <p:nvPr/>
        </p:nvSpPr>
        <p:spPr>
          <a:xfrm>
            <a:off x="7844130" y="3644607"/>
            <a:ext cx="2640056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＊소요 기술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＊시스템 아키텍쳐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7" name="Google Shape;13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912" y="159008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40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40"/>
          <p:cNvSpPr txBox="1"/>
          <p:nvPr/>
        </p:nvSpPr>
        <p:spPr>
          <a:xfrm>
            <a:off x="7341656" y="2620647"/>
            <a:ext cx="362528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4" name="Google Shape;1324;p40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25" name="Google Shape;1325;p40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40"/>
          <p:cNvSpPr txBox="1"/>
          <p:nvPr/>
        </p:nvSpPr>
        <p:spPr>
          <a:xfrm>
            <a:off x="7484643" y="3610632"/>
            <a:ext cx="33393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＊메뉴 구조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＊주요 화면 레이아웃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7" name="Google Shape;13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632" y="1628999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1"/>
          <p:cNvSpPr/>
          <p:nvPr/>
        </p:nvSpPr>
        <p:spPr>
          <a:xfrm>
            <a:off x="0" y="0"/>
            <a:ext cx="3669965" cy="6858000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3" name="Google Shape;1333;p41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4" name="Google Shape;1334;p41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41"/>
          <p:cNvSpPr txBox="1"/>
          <p:nvPr/>
        </p:nvSpPr>
        <p:spPr>
          <a:xfrm>
            <a:off x="568433" y="246218"/>
            <a:ext cx="10359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41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41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41"/>
          <p:cNvSpPr txBox="1"/>
          <p:nvPr/>
        </p:nvSpPr>
        <p:spPr>
          <a:xfrm>
            <a:off x="3608181" y="244387"/>
            <a:ext cx="10709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41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41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41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1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1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1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1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1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1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41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1"/>
          <p:cNvSpPr/>
          <p:nvPr/>
        </p:nvSpPr>
        <p:spPr>
          <a:xfrm>
            <a:off x="1035750" y="2379840"/>
            <a:ext cx="1726398" cy="914400"/>
          </a:xfrm>
          <a:prstGeom prst="roundRect">
            <a:avLst>
              <a:gd fmla="val 16667" name="adj"/>
            </a:avLst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GNB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1"/>
          <p:cNvSpPr/>
          <p:nvPr/>
        </p:nvSpPr>
        <p:spPr>
          <a:xfrm>
            <a:off x="6719702" y="844893"/>
            <a:ext cx="1753149" cy="914400"/>
          </a:xfrm>
          <a:prstGeom prst="roundRect">
            <a:avLst>
              <a:gd fmla="val 16667" name="adj"/>
            </a:avLst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SNB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1"/>
          <p:cNvSpPr/>
          <p:nvPr/>
        </p:nvSpPr>
        <p:spPr>
          <a:xfrm>
            <a:off x="4402834" y="2091478"/>
            <a:ext cx="1345857" cy="914400"/>
          </a:xfrm>
          <a:prstGeom prst="roundRect">
            <a:avLst>
              <a:gd fmla="val 16667" name="adj"/>
            </a:avLst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41"/>
          <p:cNvSpPr/>
          <p:nvPr/>
        </p:nvSpPr>
        <p:spPr>
          <a:xfrm>
            <a:off x="9478862" y="2067969"/>
            <a:ext cx="1345857" cy="914400"/>
          </a:xfrm>
          <a:prstGeom prst="roundRect">
            <a:avLst>
              <a:gd fmla="val 16667" name="adj"/>
            </a:avLst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온라인 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41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4402833" y="3191844"/>
            <a:ext cx="2025887" cy="3000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계정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비밀번호 변경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북마크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구매 내역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쓴 리뷰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카페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탈퇴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357774" y="3367817"/>
            <a:ext cx="1282479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북마크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41"/>
          <p:cNvSpPr/>
          <p:nvPr/>
        </p:nvSpPr>
        <p:spPr>
          <a:xfrm>
            <a:off x="6923347" y="2091478"/>
            <a:ext cx="1345857" cy="914400"/>
          </a:xfrm>
          <a:prstGeom prst="roundRect">
            <a:avLst>
              <a:gd fmla="val 16667" name="adj"/>
            </a:avLst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카페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41"/>
          <p:cNvSpPr txBox="1"/>
          <p:nvPr/>
        </p:nvSpPr>
        <p:spPr>
          <a:xfrm>
            <a:off x="6816253" y="3191844"/>
            <a:ext cx="2453137" cy="1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카페 보기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메뉴 관리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카페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41"/>
          <p:cNvSpPr txBox="1"/>
          <p:nvPr/>
        </p:nvSpPr>
        <p:spPr>
          <a:xfrm>
            <a:off x="9371768" y="3140638"/>
            <a:ext cx="2717855" cy="258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카페 온라인 판매 등록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판매 메뉴 관리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실시간 판매 관리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카페 리뷰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내역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판매 철회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5" name="Google Shape;1365;p57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6" name="Google Shape;1366;p57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57"/>
          <p:cNvSpPr txBox="1"/>
          <p:nvPr/>
        </p:nvSpPr>
        <p:spPr>
          <a:xfrm>
            <a:off x="568433" y="246218"/>
            <a:ext cx="10359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57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57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57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57"/>
          <p:cNvSpPr txBox="1"/>
          <p:nvPr/>
        </p:nvSpPr>
        <p:spPr>
          <a:xfrm>
            <a:off x="3608181" y="244387"/>
            <a:ext cx="10709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57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57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57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57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57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57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57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57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57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57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57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qdg1tteMPUscc-iL2a9yCLiyU9B5dBOE4JSjfjJuuVwIyVJkt7lLr8V8rirzeQgz80u7w-dMGucXK08Q1dmFdegHXDNdFY8_1JR_BJeYzYRqxp9O0Uz3b0zxndSU8wm6D_Eks2M" id="1384" name="Google Shape;1384;p57"/>
          <p:cNvPicPr preferRelativeResize="0"/>
          <p:nvPr/>
        </p:nvPicPr>
        <p:blipFill rotWithShape="1">
          <a:blip r:embed="rId3">
            <a:alphaModFix/>
          </a:blip>
          <a:srcRect b="7325" l="0" r="0" t="6815"/>
          <a:stretch/>
        </p:blipFill>
        <p:spPr>
          <a:xfrm>
            <a:off x="1783814" y="1837324"/>
            <a:ext cx="7295377" cy="469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57"/>
          <p:cNvSpPr/>
          <p:nvPr/>
        </p:nvSpPr>
        <p:spPr>
          <a:xfrm>
            <a:off x="5099773" y="4381621"/>
            <a:ext cx="3842822" cy="2381800"/>
          </a:xfrm>
          <a:prstGeom prst="ellipse">
            <a:avLst/>
          </a:prstGeom>
          <a:noFill/>
          <a:ln cap="flat" cmpd="sng" w="9525">
            <a:solidFill>
              <a:srgbClr val="5234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57"/>
          <p:cNvSpPr/>
          <p:nvPr/>
        </p:nvSpPr>
        <p:spPr>
          <a:xfrm>
            <a:off x="9314956" y="4171196"/>
            <a:ext cx="1208873" cy="77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noFill/>
          <a:ln cap="flat" cmpd="sng" w="9525">
            <a:solidFill>
              <a:srgbClr val="5234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일반회원 이용 UI 메인 컬러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57"/>
          <p:cNvSpPr/>
          <p:nvPr/>
        </p:nvSpPr>
        <p:spPr>
          <a:xfrm>
            <a:off x="5139779" y="1685900"/>
            <a:ext cx="3842822" cy="2381800"/>
          </a:xfrm>
          <a:prstGeom prst="ellipse">
            <a:avLst/>
          </a:prstGeom>
          <a:noFill/>
          <a:ln cap="flat" cmpd="sng" w="9525">
            <a:solidFill>
              <a:srgbClr val="5234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57"/>
          <p:cNvSpPr/>
          <p:nvPr/>
        </p:nvSpPr>
        <p:spPr>
          <a:xfrm>
            <a:off x="9314956" y="1364067"/>
            <a:ext cx="1385872" cy="77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6836" y="24702"/>
                </a:lnTo>
                <a:lnTo>
                  <a:pt x="-56000" y="135000"/>
                </a:lnTo>
              </a:path>
            </a:pathLst>
          </a:custGeom>
          <a:noFill/>
          <a:ln cap="flat" cmpd="sng" w="9525">
            <a:solidFill>
              <a:srgbClr val="5234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운영자회원 이용 UI 메인 컬러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57"/>
          <p:cNvSpPr txBox="1"/>
          <p:nvPr/>
        </p:nvSpPr>
        <p:spPr>
          <a:xfrm>
            <a:off x="3249689" y="734995"/>
            <a:ext cx="549492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4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4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568433" y="246218"/>
            <a:ext cx="109768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3608181" y="244387"/>
            <a:ext cx="10709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6573798" y="244387"/>
            <a:ext cx="9679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8260481" y="1501255"/>
            <a:ext cx="29787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인기 창업 아이템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8260480" y="4956635"/>
            <a:ext cx="37720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지속적으로 증가하는 카페 시장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8260481" y="3048744"/>
            <a:ext cx="37720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수요와 공급의 다양화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218" y="2806147"/>
            <a:ext cx="2775141" cy="270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637" y="1534237"/>
            <a:ext cx="2775140" cy="271963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 txBox="1"/>
          <p:nvPr/>
        </p:nvSpPr>
        <p:spPr>
          <a:xfrm>
            <a:off x="506651" y="724930"/>
            <a:ext cx="8443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8337670" y="1879517"/>
            <a:ext cx="277513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프랜차이즈부터 개인 카페까지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카페 창업이 늘어나고 있다.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8337671" y="3448854"/>
            <a:ext cx="318013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테이크 아웃, 스터디, 모임,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코로나로 인해 필수요소가 된 배달 등.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카페의 쓰임새가 </a:t>
            </a: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다양해지는만큼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공급되는 카페의 형태도 굉장히 다양하다.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8337476" y="5356745"/>
            <a:ext cx="336199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소비자, 창업자, 다양화가 증가하고 그로 인해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시장도 앞으로 점점 커질 전망.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7584295" y="955864"/>
            <a:ext cx="82105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8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7584295" y="2456821"/>
            <a:ext cx="82105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8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7584295" y="4329423"/>
            <a:ext cx="82105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8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4" name="Google Shape;1394;p58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5" name="Google Shape;1395;p58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58"/>
          <p:cNvSpPr txBox="1"/>
          <p:nvPr/>
        </p:nvSpPr>
        <p:spPr>
          <a:xfrm>
            <a:off x="568433" y="246218"/>
            <a:ext cx="10359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58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58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58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58"/>
          <p:cNvSpPr txBox="1"/>
          <p:nvPr/>
        </p:nvSpPr>
        <p:spPr>
          <a:xfrm>
            <a:off x="3608181" y="244387"/>
            <a:ext cx="10709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58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58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58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58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58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58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58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58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58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58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58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3" name="Google Shape;14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858" y="1264194"/>
            <a:ext cx="6569811" cy="5345757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58"/>
          <p:cNvSpPr txBox="1"/>
          <p:nvPr/>
        </p:nvSpPr>
        <p:spPr>
          <a:xfrm>
            <a:off x="4184512" y="799984"/>
            <a:ext cx="362528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검색화면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9" name="Google Shape;1419;p42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0" name="Google Shape;1420;p42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2"/>
          <p:cNvSpPr txBox="1"/>
          <p:nvPr/>
        </p:nvSpPr>
        <p:spPr>
          <a:xfrm>
            <a:off x="568434" y="246218"/>
            <a:ext cx="10976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42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42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42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42"/>
          <p:cNvSpPr txBox="1"/>
          <p:nvPr/>
        </p:nvSpPr>
        <p:spPr>
          <a:xfrm>
            <a:off x="3608181" y="244387"/>
            <a:ext cx="10709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42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42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2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42"/>
          <p:cNvSpPr txBox="1"/>
          <p:nvPr/>
        </p:nvSpPr>
        <p:spPr>
          <a:xfrm>
            <a:off x="6573799" y="244387"/>
            <a:ext cx="10297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42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42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42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42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42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42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42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689" y="855735"/>
            <a:ext cx="9874050" cy="58166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42"/>
          <p:cNvSpPr/>
          <p:nvPr/>
        </p:nvSpPr>
        <p:spPr>
          <a:xfrm>
            <a:off x="6635583" y="1461787"/>
            <a:ext cx="446984" cy="446984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42"/>
          <p:cNvSpPr/>
          <p:nvPr/>
        </p:nvSpPr>
        <p:spPr>
          <a:xfrm>
            <a:off x="6423636" y="2364760"/>
            <a:ext cx="446984" cy="446984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42"/>
          <p:cNvSpPr/>
          <p:nvPr/>
        </p:nvSpPr>
        <p:spPr>
          <a:xfrm>
            <a:off x="1251104" y="1580781"/>
            <a:ext cx="446984" cy="446984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42"/>
          <p:cNvSpPr/>
          <p:nvPr/>
        </p:nvSpPr>
        <p:spPr>
          <a:xfrm>
            <a:off x="6412091" y="2923165"/>
            <a:ext cx="446984" cy="446984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3" name="Google Shape;144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6045" y="839970"/>
            <a:ext cx="4711942" cy="5607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9" name="Google Shape;1449;p59"/>
          <p:cNvCxnSpPr/>
          <p:nvPr/>
        </p:nvCxnSpPr>
        <p:spPr>
          <a:xfrm>
            <a:off x="329513" y="554864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0" name="Google Shape;1450;p59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59"/>
          <p:cNvSpPr txBox="1"/>
          <p:nvPr/>
        </p:nvSpPr>
        <p:spPr>
          <a:xfrm>
            <a:off x="568434" y="246218"/>
            <a:ext cx="1169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59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9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59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59"/>
          <p:cNvSpPr txBox="1"/>
          <p:nvPr/>
        </p:nvSpPr>
        <p:spPr>
          <a:xfrm>
            <a:off x="3608180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59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59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59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59"/>
          <p:cNvSpPr txBox="1"/>
          <p:nvPr/>
        </p:nvSpPr>
        <p:spPr>
          <a:xfrm>
            <a:off x="6573799" y="244387"/>
            <a:ext cx="10297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59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59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59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59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59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59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59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7" name="Google Shape;1467;p59"/>
          <p:cNvPicPr preferRelativeResize="0"/>
          <p:nvPr/>
        </p:nvPicPr>
        <p:blipFill rotWithShape="1">
          <a:blip r:embed="rId3">
            <a:alphaModFix/>
          </a:blip>
          <a:srcRect b="0" l="0" r="23478" t="0"/>
          <a:stretch/>
        </p:blipFill>
        <p:spPr>
          <a:xfrm>
            <a:off x="6452862" y="1531229"/>
            <a:ext cx="4869692" cy="524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935" y="1632116"/>
            <a:ext cx="5494926" cy="4619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59"/>
          <p:cNvSpPr txBox="1"/>
          <p:nvPr/>
        </p:nvSpPr>
        <p:spPr>
          <a:xfrm>
            <a:off x="3249689" y="734995"/>
            <a:ext cx="549492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상세정보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5" name="Google Shape;1475;p43"/>
          <p:cNvCxnSpPr/>
          <p:nvPr/>
        </p:nvCxnSpPr>
        <p:spPr>
          <a:xfrm>
            <a:off x="329513" y="554864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6" name="Google Shape;1476;p43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43"/>
          <p:cNvSpPr txBox="1"/>
          <p:nvPr/>
        </p:nvSpPr>
        <p:spPr>
          <a:xfrm>
            <a:off x="568434" y="246218"/>
            <a:ext cx="1169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43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43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43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43"/>
          <p:cNvSpPr txBox="1"/>
          <p:nvPr/>
        </p:nvSpPr>
        <p:spPr>
          <a:xfrm>
            <a:off x="3608180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43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43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43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43"/>
          <p:cNvSpPr txBox="1"/>
          <p:nvPr/>
        </p:nvSpPr>
        <p:spPr>
          <a:xfrm>
            <a:off x="6573799" y="244387"/>
            <a:ext cx="10297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43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43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43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43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43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43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43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3" name="Google Shape;1493;p43"/>
          <p:cNvPicPr preferRelativeResize="0"/>
          <p:nvPr/>
        </p:nvPicPr>
        <p:blipFill rotWithShape="1">
          <a:blip r:embed="rId3">
            <a:alphaModFix/>
          </a:blip>
          <a:srcRect b="52221" l="8348" r="8332" t="7222"/>
          <a:stretch/>
        </p:blipFill>
        <p:spPr>
          <a:xfrm>
            <a:off x="67608" y="1465022"/>
            <a:ext cx="5413732" cy="39279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43"/>
          <p:cNvSpPr/>
          <p:nvPr/>
        </p:nvSpPr>
        <p:spPr>
          <a:xfrm>
            <a:off x="1782350" y="3703760"/>
            <a:ext cx="446984" cy="446984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43"/>
          <p:cNvSpPr/>
          <p:nvPr/>
        </p:nvSpPr>
        <p:spPr>
          <a:xfrm>
            <a:off x="1341357" y="4966482"/>
            <a:ext cx="446984" cy="446984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6" name="Google Shape;1496;p43"/>
          <p:cNvPicPr preferRelativeResize="0"/>
          <p:nvPr/>
        </p:nvPicPr>
        <p:blipFill rotWithShape="1">
          <a:blip r:embed="rId4">
            <a:alphaModFix/>
          </a:blip>
          <a:srcRect b="8090" l="18727" r="20792" t="23665"/>
          <a:stretch/>
        </p:blipFill>
        <p:spPr>
          <a:xfrm>
            <a:off x="3738156" y="3595591"/>
            <a:ext cx="4380235" cy="308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43"/>
          <p:cNvPicPr preferRelativeResize="0"/>
          <p:nvPr/>
        </p:nvPicPr>
        <p:blipFill rotWithShape="1">
          <a:blip r:embed="rId5">
            <a:alphaModFix/>
          </a:blip>
          <a:srcRect b="0" l="20199" r="20125" t="53526"/>
          <a:stretch/>
        </p:blipFill>
        <p:spPr>
          <a:xfrm>
            <a:off x="7497442" y="1241530"/>
            <a:ext cx="3960383" cy="35499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43"/>
          <p:cNvSpPr/>
          <p:nvPr/>
        </p:nvSpPr>
        <p:spPr>
          <a:xfrm>
            <a:off x="4705790" y="3867942"/>
            <a:ext cx="446984" cy="446984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43"/>
          <p:cNvSpPr/>
          <p:nvPr/>
        </p:nvSpPr>
        <p:spPr>
          <a:xfrm>
            <a:off x="8515786" y="1241530"/>
            <a:ext cx="446984" cy="446984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43"/>
          <p:cNvSpPr/>
          <p:nvPr/>
        </p:nvSpPr>
        <p:spPr>
          <a:xfrm>
            <a:off x="8766040" y="4150744"/>
            <a:ext cx="446984" cy="446984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60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6" name="Google Shape;1506;p60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60"/>
          <p:cNvSpPr txBox="1"/>
          <p:nvPr/>
        </p:nvSpPr>
        <p:spPr>
          <a:xfrm>
            <a:off x="568434" y="246218"/>
            <a:ext cx="1169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60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60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60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60"/>
          <p:cNvSpPr txBox="1"/>
          <p:nvPr/>
        </p:nvSpPr>
        <p:spPr>
          <a:xfrm>
            <a:off x="3608180" y="244387"/>
            <a:ext cx="11326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60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60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60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60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60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60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9" name="Google Shape;151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621" y="935163"/>
            <a:ext cx="9876287" cy="560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60"/>
          <p:cNvSpPr txBox="1"/>
          <p:nvPr/>
        </p:nvSpPr>
        <p:spPr>
          <a:xfrm>
            <a:off x="506651" y="724930"/>
            <a:ext cx="1058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60"/>
          <p:cNvSpPr/>
          <p:nvPr/>
        </p:nvSpPr>
        <p:spPr>
          <a:xfrm>
            <a:off x="1391319" y="1884640"/>
            <a:ext cx="347059" cy="331589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60"/>
          <p:cNvSpPr/>
          <p:nvPr/>
        </p:nvSpPr>
        <p:spPr>
          <a:xfrm>
            <a:off x="3322906" y="2994484"/>
            <a:ext cx="347059" cy="331589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60"/>
          <p:cNvSpPr/>
          <p:nvPr/>
        </p:nvSpPr>
        <p:spPr>
          <a:xfrm>
            <a:off x="8884924" y="2441888"/>
            <a:ext cx="347059" cy="331589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60"/>
          <p:cNvSpPr/>
          <p:nvPr/>
        </p:nvSpPr>
        <p:spPr>
          <a:xfrm>
            <a:off x="8884923" y="5372389"/>
            <a:ext cx="347059" cy="331589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60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solidFill>
            <a:srgbClr val="5C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60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60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60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61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61"/>
          <p:cNvSpPr txBox="1"/>
          <p:nvPr/>
        </p:nvSpPr>
        <p:spPr>
          <a:xfrm>
            <a:off x="7341656" y="2620647"/>
            <a:ext cx="362528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5" name="Google Shape;1535;p61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36" name="Google Shape;1536;p61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61"/>
          <p:cNvSpPr txBox="1"/>
          <p:nvPr/>
        </p:nvSpPr>
        <p:spPr>
          <a:xfrm>
            <a:off x="7484643" y="3610632"/>
            <a:ext cx="33393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＊메뉴 구조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＊주요 화면 레이아웃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8" name="Google Shape;15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632" y="1628999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62"/>
          <p:cNvSpPr txBox="1"/>
          <p:nvPr/>
        </p:nvSpPr>
        <p:spPr>
          <a:xfrm>
            <a:off x="7359823" y="3044278"/>
            <a:ext cx="362528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4" name="Google Shape;1544;p62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45" name="Google Shape;1545;p62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Google Shape;154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268" y="1628999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63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2" name="Google Shape;1552;p63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63"/>
          <p:cNvSpPr txBox="1"/>
          <p:nvPr/>
        </p:nvSpPr>
        <p:spPr>
          <a:xfrm>
            <a:off x="568433" y="246218"/>
            <a:ext cx="10359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63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63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63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63"/>
          <p:cNvSpPr txBox="1"/>
          <p:nvPr/>
        </p:nvSpPr>
        <p:spPr>
          <a:xfrm>
            <a:off x="3608181" y="244387"/>
            <a:ext cx="10709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63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63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63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63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63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63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63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63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63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63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63"/>
          <p:cNvSpPr txBox="1"/>
          <p:nvPr/>
        </p:nvSpPr>
        <p:spPr>
          <a:xfrm>
            <a:off x="506651" y="724930"/>
            <a:ext cx="1058198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시연 시나리오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63"/>
          <p:cNvSpPr/>
          <p:nvPr/>
        </p:nvSpPr>
        <p:spPr>
          <a:xfrm>
            <a:off x="506651" y="1924041"/>
            <a:ext cx="1440000" cy="58929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페이지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63"/>
          <p:cNvSpPr/>
          <p:nvPr/>
        </p:nvSpPr>
        <p:spPr>
          <a:xfrm>
            <a:off x="2045405" y="1929160"/>
            <a:ext cx="1440000" cy="58929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63"/>
          <p:cNvSpPr/>
          <p:nvPr/>
        </p:nvSpPr>
        <p:spPr>
          <a:xfrm>
            <a:off x="2045405" y="2733964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63"/>
          <p:cNvSpPr/>
          <p:nvPr/>
        </p:nvSpPr>
        <p:spPr>
          <a:xfrm>
            <a:off x="2045405" y="3538768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63"/>
          <p:cNvSpPr/>
          <p:nvPr/>
        </p:nvSpPr>
        <p:spPr>
          <a:xfrm>
            <a:off x="3608183" y="1929160"/>
            <a:ext cx="1440000" cy="58929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63"/>
          <p:cNvSpPr/>
          <p:nvPr/>
        </p:nvSpPr>
        <p:spPr>
          <a:xfrm>
            <a:off x="2045405" y="4343572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 변경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63"/>
          <p:cNvSpPr/>
          <p:nvPr/>
        </p:nvSpPr>
        <p:spPr>
          <a:xfrm>
            <a:off x="3597743" y="2733964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북마크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63"/>
          <p:cNvSpPr/>
          <p:nvPr/>
        </p:nvSpPr>
        <p:spPr>
          <a:xfrm>
            <a:off x="5188368" y="1929160"/>
            <a:ext cx="1440000" cy="58929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카페등록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63"/>
          <p:cNvSpPr/>
          <p:nvPr/>
        </p:nvSpPr>
        <p:spPr>
          <a:xfrm>
            <a:off x="5188368" y="2728658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등록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63"/>
          <p:cNvSpPr/>
          <p:nvPr/>
        </p:nvSpPr>
        <p:spPr>
          <a:xfrm>
            <a:off x="5188368" y="3528156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판매 등록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63"/>
          <p:cNvSpPr/>
          <p:nvPr/>
        </p:nvSpPr>
        <p:spPr>
          <a:xfrm>
            <a:off x="5188368" y="4327654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메뉴 등록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63"/>
          <p:cNvSpPr/>
          <p:nvPr/>
        </p:nvSpPr>
        <p:spPr>
          <a:xfrm>
            <a:off x="6768553" y="1919854"/>
            <a:ext cx="1440000" cy="58929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구매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63"/>
          <p:cNvSpPr/>
          <p:nvPr/>
        </p:nvSpPr>
        <p:spPr>
          <a:xfrm>
            <a:off x="6763722" y="2728658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구매내역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63"/>
          <p:cNvSpPr/>
          <p:nvPr/>
        </p:nvSpPr>
        <p:spPr>
          <a:xfrm>
            <a:off x="6763722" y="3528156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쓴 리뷰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63"/>
          <p:cNvSpPr/>
          <p:nvPr/>
        </p:nvSpPr>
        <p:spPr>
          <a:xfrm>
            <a:off x="8350374" y="1919854"/>
            <a:ext cx="1440000" cy="58929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판매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63"/>
          <p:cNvSpPr/>
          <p:nvPr/>
        </p:nvSpPr>
        <p:spPr>
          <a:xfrm>
            <a:off x="8339076" y="2735831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내역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63"/>
          <p:cNvSpPr/>
          <p:nvPr/>
        </p:nvSpPr>
        <p:spPr>
          <a:xfrm>
            <a:off x="8350374" y="3528282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카페 리뷰 보기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63"/>
          <p:cNvSpPr/>
          <p:nvPr/>
        </p:nvSpPr>
        <p:spPr>
          <a:xfrm>
            <a:off x="9928923" y="1923391"/>
            <a:ext cx="1440000" cy="58929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판매 철회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63"/>
          <p:cNvSpPr/>
          <p:nvPr/>
        </p:nvSpPr>
        <p:spPr>
          <a:xfrm>
            <a:off x="9914430" y="2735831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카페 삭제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63"/>
          <p:cNvSpPr/>
          <p:nvPr/>
        </p:nvSpPr>
        <p:spPr>
          <a:xfrm>
            <a:off x="9938719" y="3526059"/>
            <a:ext cx="1440000" cy="58929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탈퇴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0" name="Google Shape;1590;p63"/>
          <p:cNvCxnSpPr>
            <a:stCxn id="1571" idx="2"/>
            <a:endCxn id="1572" idx="0"/>
          </p:cNvCxnSpPr>
          <p:nvPr/>
        </p:nvCxnSpPr>
        <p:spPr>
          <a:xfrm>
            <a:off x="2765405" y="2518450"/>
            <a:ext cx="0" cy="21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1" name="Google Shape;1591;p63"/>
          <p:cNvCxnSpPr>
            <a:stCxn id="1572" idx="2"/>
            <a:endCxn id="1573" idx="0"/>
          </p:cNvCxnSpPr>
          <p:nvPr/>
        </p:nvCxnSpPr>
        <p:spPr>
          <a:xfrm>
            <a:off x="2765405" y="3323254"/>
            <a:ext cx="0" cy="21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2" name="Google Shape;1592;p63"/>
          <p:cNvCxnSpPr>
            <a:stCxn id="1573" idx="2"/>
            <a:endCxn id="1575" idx="0"/>
          </p:cNvCxnSpPr>
          <p:nvPr/>
        </p:nvCxnSpPr>
        <p:spPr>
          <a:xfrm>
            <a:off x="2765405" y="4128058"/>
            <a:ext cx="0" cy="21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3" name="Google Shape;1593;p63"/>
          <p:cNvCxnSpPr>
            <a:stCxn id="1574" idx="2"/>
            <a:endCxn id="1576" idx="0"/>
          </p:cNvCxnSpPr>
          <p:nvPr/>
        </p:nvCxnSpPr>
        <p:spPr>
          <a:xfrm flipH="1">
            <a:off x="4317683" y="2518450"/>
            <a:ext cx="10500" cy="21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4" name="Google Shape;1594;p63"/>
          <p:cNvCxnSpPr>
            <a:stCxn id="1577" idx="2"/>
            <a:endCxn id="1578" idx="0"/>
          </p:cNvCxnSpPr>
          <p:nvPr/>
        </p:nvCxnSpPr>
        <p:spPr>
          <a:xfrm>
            <a:off x="5908368" y="2518450"/>
            <a:ext cx="0" cy="2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5" name="Google Shape;1595;p63"/>
          <p:cNvCxnSpPr>
            <a:stCxn id="1578" idx="2"/>
            <a:endCxn id="1579" idx="0"/>
          </p:cNvCxnSpPr>
          <p:nvPr/>
        </p:nvCxnSpPr>
        <p:spPr>
          <a:xfrm>
            <a:off x="5908368" y="3317948"/>
            <a:ext cx="0" cy="2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6" name="Google Shape;1596;p63"/>
          <p:cNvCxnSpPr>
            <a:stCxn id="1579" idx="2"/>
            <a:endCxn id="1580" idx="0"/>
          </p:cNvCxnSpPr>
          <p:nvPr/>
        </p:nvCxnSpPr>
        <p:spPr>
          <a:xfrm>
            <a:off x="5908368" y="4117446"/>
            <a:ext cx="0" cy="2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7" name="Google Shape;1597;p63"/>
          <p:cNvCxnSpPr>
            <a:stCxn id="1581" idx="2"/>
            <a:endCxn id="1582" idx="0"/>
          </p:cNvCxnSpPr>
          <p:nvPr/>
        </p:nvCxnSpPr>
        <p:spPr>
          <a:xfrm flipH="1">
            <a:off x="7483753" y="2509144"/>
            <a:ext cx="4800" cy="21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8" name="Google Shape;1598;p63"/>
          <p:cNvCxnSpPr>
            <a:stCxn id="1582" idx="2"/>
            <a:endCxn id="1583" idx="0"/>
          </p:cNvCxnSpPr>
          <p:nvPr/>
        </p:nvCxnSpPr>
        <p:spPr>
          <a:xfrm>
            <a:off x="7483722" y="3317948"/>
            <a:ext cx="0" cy="2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9" name="Google Shape;1599;p63"/>
          <p:cNvCxnSpPr>
            <a:stCxn id="1584" idx="2"/>
            <a:endCxn id="1585" idx="0"/>
          </p:cNvCxnSpPr>
          <p:nvPr/>
        </p:nvCxnSpPr>
        <p:spPr>
          <a:xfrm flipH="1">
            <a:off x="9058974" y="2509144"/>
            <a:ext cx="11400" cy="22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00" name="Google Shape;1600;p63"/>
          <p:cNvCxnSpPr>
            <a:stCxn id="1585" idx="2"/>
            <a:endCxn id="1586" idx="0"/>
          </p:cNvCxnSpPr>
          <p:nvPr/>
        </p:nvCxnSpPr>
        <p:spPr>
          <a:xfrm>
            <a:off x="9059076" y="3325121"/>
            <a:ext cx="11400" cy="20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01" name="Google Shape;1601;p63"/>
          <p:cNvCxnSpPr>
            <a:stCxn id="1587" idx="2"/>
            <a:endCxn id="1588" idx="0"/>
          </p:cNvCxnSpPr>
          <p:nvPr/>
        </p:nvCxnSpPr>
        <p:spPr>
          <a:xfrm flipH="1">
            <a:off x="10634523" y="2512681"/>
            <a:ext cx="14400" cy="22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02" name="Google Shape;1602;p63"/>
          <p:cNvCxnSpPr>
            <a:stCxn id="1588" idx="2"/>
            <a:endCxn id="1589" idx="0"/>
          </p:cNvCxnSpPr>
          <p:nvPr/>
        </p:nvCxnSpPr>
        <p:spPr>
          <a:xfrm>
            <a:off x="10634430" y="3325121"/>
            <a:ext cx="24300" cy="2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7" name="Google Shape;1607;p64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8" name="Google Shape;1608;p64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64"/>
          <p:cNvSpPr txBox="1"/>
          <p:nvPr/>
        </p:nvSpPr>
        <p:spPr>
          <a:xfrm>
            <a:off x="568433" y="246218"/>
            <a:ext cx="10359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64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64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64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64"/>
          <p:cNvSpPr txBox="1"/>
          <p:nvPr/>
        </p:nvSpPr>
        <p:spPr>
          <a:xfrm>
            <a:off x="3608181" y="244387"/>
            <a:ext cx="10709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64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64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64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64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64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64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64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64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64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64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64">
            <a:hlinkClick r:id="rId3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64"/>
          <p:cNvSpPr txBox="1"/>
          <p:nvPr/>
        </p:nvSpPr>
        <p:spPr>
          <a:xfrm>
            <a:off x="506651" y="724930"/>
            <a:ext cx="1058198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시연 동영상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6" name="Google Shape;1626;p6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4068" y="1801024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65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65"/>
          <p:cNvSpPr txBox="1"/>
          <p:nvPr/>
        </p:nvSpPr>
        <p:spPr>
          <a:xfrm>
            <a:off x="6790782" y="2477967"/>
            <a:ext cx="472702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질의응답 및 후기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3" name="Google Shape;1633;p65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34" name="Google Shape;1634;p65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65"/>
          <p:cNvSpPr txBox="1"/>
          <p:nvPr/>
        </p:nvSpPr>
        <p:spPr>
          <a:xfrm>
            <a:off x="7484643" y="3783105"/>
            <a:ext cx="333930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＊QnA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6" name="Google Shape;163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185" y="1628999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/>
          <p:nvPr/>
        </p:nvSpPr>
        <p:spPr>
          <a:xfrm>
            <a:off x="0" y="0"/>
            <a:ext cx="3669965" cy="6858000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5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5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568434" y="246218"/>
            <a:ext cx="10976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3608181" y="244387"/>
            <a:ext cx="10297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944211" y="1891411"/>
            <a:ext cx="26145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소비자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6035" y="945103"/>
            <a:ext cx="2666158" cy="471886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"/>
          <p:cNvSpPr txBox="1"/>
          <p:nvPr/>
        </p:nvSpPr>
        <p:spPr>
          <a:xfrm>
            <a:off x="8905828" y="5826301"/>
            <a:ext cx="26265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예시)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카페의 주 홍보 방식인 인스타그램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506651" y="724930"/>
            <a:ext cx="8443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434" y="2856845"/>
            <a:ext cx="2614564" cy="26145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 txBox="1"/>
          <p:nvPr/>
        </p:nvSpPr>
        <p:spPr>
          <a:xfrm>
            <a:off x="4368243" y="2121461"/>
            <a:ext cx="45079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수많은 카페 중 소비자 본인이 원하는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ko-KR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부합하는 카페를 찾기가 힘들다.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4368242" y="3351974"/>
            <a:ext cx="46085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대형 포털과 SNS에서 얻을 수 있는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정보는 </a:t>
            </a:r>
            <a:r>
              <a:rPr b="0" i="1" lang="ko-KR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한계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있다.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"/>
          <p:cNvSpPr txBox="1"/>
          <p:nvPr/>
        </p:nvSpPr>
        <p:spPr>
          <a:xfrm>
            <a:off x="4368242" y="4404156"/>
            <a:ext cx="43458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대면 구매 없이 </a:t>
            </a:r>
            <a:r>
              <a:rPr b="0" i="1" lang="ko-KR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카페를 즐기길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사람들이 증가하고 있다.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0584" y="2281881"/>
            <a:ext cx="357658" cy="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0584" y="3509014"/>
            <a:ext cx="357658" cy="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0584" y="4581631"/>
            <a:ext cx="357658" cy="3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1" name="Google Shape;1641;p66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2" name="Google Shape;1642;p66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66"/>
          <p:cNvSpPr txBox="1"/>
          <p:nvPr/>
        </p:nvSpPr>
        <p:spPr>
          <a:xfrm>
            <a:off x="568433" y="246218"/>
            <a:ext cx="10359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66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66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66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66"/>
          <p:cNvSpPr txBox="1"/>
          <p:nvPr/>
        </p:nvSpPr>
        <p:spPr>
          <a:xfrm>
            <a:off x="3608181" y="244387"/>
            <a:ext cx="10709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66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66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66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66"/>
          <p:cNvSpPr txBox="1"/>
          <p:nvPr/>
        </p:nvSpPr>
        <p:spPr>
          <a:xfrm>
            <a:off x="6573798" y="244387"/>
            <a:ext cx="1095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66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234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66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66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9050">
            <a:solidFill>
              <a:srgbClr val="5234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66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66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solidFill>
            <a:srgbClr val="5234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66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66"/>
          <p:cNvSpPr txBox="1"/>
          <p:nvPr/>
        </p:nvSpPr>
        <p:spPr>
          <a:xfrm>
            <a:off x="506651" y="724930"/>
            <a:ext cx="1058198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0" name="Google Shape;166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991" y="2013973"/>
            <a:ext cx="1440922" cy="144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507" y="2013973"/>
            <a:ext cx="1440922" cy="144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991" y="4196470"/>
            <a:ext cx="1440922" cy="144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507" y="4196470"/>
            <a:ext cx="1440922" cy="14409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Google Shape;1664;p66"/>
          <p:cNvSpPr/>
          <p:nvPr/>
        </p:nvSpPr>
        <p:spPr>
          <a:xfrm>
            <a:off x="593446" y="3968974"/>
            <a:ext cx="3039747" cy="1627465"/>
          </a:xfrm>
          <a:prstGeom prst="wedgeRectCallout">
            <a:avLst>
              <a:gd fmla="val 57268" name="adj1"/>
              <a:gd fmla="val 19717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66"/>
          <p:cNvSpPr/>
          <p:nvPr/>
        </p:nvSpPr>
        <p:spPr>
          <a:xfrm>
            <a:off x="593446" y="1801535"/>
            <a:ext cx="3039747" cy="1627465"/>
          </a:xfrm>
          <a:prstGeom prst="wedgeRectCallout">
            <a:avLst>
              <a:gd fmla="val 57268" name="adj1"/>
              <a:gd fmla="val 19717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66"/>
          <p:cNvSpPr/>
          <p:nvPr/>
        </p:nvSpPr>
        <p:spPr>
          <a:xfrm>
            <a:off x="8087542" y="1827430"/>
            <a:ext cx="3039747" cy="1627465"/>
          </a:xfrm>
          <a:prstGeom prst="wedgeRectCallout">
            <a:avLst>
              <a:gd fmla="val -57538" name="adj1"/>
              <a:gd fmla="val 21779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66"/>
          <p:cNvSpPr/>
          <p:nvPr/>
        </p:nvSpPr>
        <p:spPr>
          <a:xfrm>
            <a:off x="8087542" y="3968973"/>
            <a:ext cx="3039747" cy="1627465"/>
          </a:xfrm>
          <a:prstGeom prst="wedgeRectCallout">
            <a:avLst>
              <a:gd fmla="val -57538" name="adj1"/>
              <a:gd fmla="val 21779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66"/>
          <p:cNvSpPr txBox="1"/>
          <p:nvPr/>
        </p:nvSpPr>
        <p:spPr>
          <a:xfrm>
            <a:off x="8457665" y="4455264"/>
            <a:ext cx="22994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어려운 부분들을 잘 헤쳐나갈 수 있도록 도와준 팀원들에게 감사합니다.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66"/>
          <p:cNvSpPr txBox="1"/>
          <p:nvPr/>
        </p:nvSpPr>
        <p:spPr>
          <a:xfrm>
            <a:off x="963570" y="4547598"/>
            <a:ext cx="22994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나를 죽이지 못한 시련은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나를 한층 더 강하게 만든다.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66"/>
          <p:cNvSpPr txBox="1"/>
          <p:nvPr/>
        </p:nvSpPr>
        <p:spPr>
          <a:xfrm>
            <a:off x="8186262" y="2040997"/>
            <a:ext cx="284230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프로젝트를 완료하고 나서 보니 미흡하거나 좀 더 기능을 추가해서 완성도를 높일 수 있는 부분이 보여 아쉬움이 듭니다. 하지만 처음 프로젝트를 시작하면서 기획했던 기능들을 구현 할 수 있어서 좋았습니다.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66"/>
          <p:cNvSpPr txBox="1"/>
          <p:nvPr/>
        </p:nvSpPr>
        <p:spPr>
          <a:xfrm>
            <a:off x="667393" y="2502661"/>
            <a:ext cx="28423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그동안 감사했습니다.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66"/>
          <p:cNvSpPr txBox="1"/>
          <p:nvPr/>
        </p:nvSpPr>
        <p:spPr>
          <a:xfrm>
            <a:off x="6573798" y="5637392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김하윤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66"/>
          <p:cNvSpPr txBox="1"/>
          <p:nvPr/>
        </p:nvSpPr>
        <p:spPr>
          <a:xfrm>
            <a:off x="6573797" y="3416697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문경원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66"/>
          <p:cNvSpPr txBox="1"/>
          <p:nvPr/>
        </p:nvSpPr>
        <p:spPr>
          <a:xfrm>
            <a:off x="4290770" y="5637392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정동훈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66"/>
          <p:cNvSpPr txBox="1"/>
          <p:nvPr/>
        </p:nvSpPr>
        <p:spPr>
          <a:xfrm>
            <a:off x="4290770" y="3446634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강은지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67"/>
          <p:cNvSpPr/>
          <p:nvPr/>
        </p:nvSpPr>
        <p:spPr>
          <a:xfrm>
            <a:off x="0" y="4863830"/>
            <a:ext cx="12192000" cy="1994170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1" name="Google Shape;1681;p67"/>
          <p:cNvPicPr preferRelativeResize="0"/>
          <p:nvPr/>
        </p:nvPicPr>
        <p:blipFill rotWithShape="1">
          <a:blip r:embed="rId3">
            <a:alphaModFix/>
          </a:blip>
          <a:srcRect b="5404" l="19743" r="19165" t="7448"/>
          <a:stretch/>
        </p:blipFill>
        <p:spPr>
          <a:xfrm rot="6144305">
            <a:off x="7957751" y="688024"/>
            <a:ext cx="4135395" cy="4109903"/>
          </a:xfrm>
          <a:prstGeom prst="ellipse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1682" name="Google Shape;1682;p67"/>
          <p:cNvSpPr txBox="1"/>
          <p:nvPr>
            <p:ph type="ctrTitle"/>
          </p:nvPr>
        </p:nvSpPr>
        <p:spPr>
          <a:xfrm>
            <a:off x="409832" y="2516230"/>
            <a:ext cx="6572308" cy="1344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None/>
            </a:pPr>
            <a:r>
              <a:rPr b="1" lang="ko-KR" sz="8000"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b="1" sz="8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3" name="Google Shape;1683;p67"/>
          <p:cNvCxnSpPr/>
          <p:nvPr/>
        </p:nvCxnSpPr>
        <p:spPr>
          <a:xfrm>
            <a:off x="197708" y="3880022"/>
            <a:ext cx="598067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4" name="Google Shape;1684;p67"/>
          <p:cNvSpPr txBox="1"/>
          <p:nvPr/>
        </p:nvSpPr>
        <p:spPr>
          <a:xfrm>
            <a:off x="556054" y="3979462"/>
            <a:ext cx="728774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수료 프로젝트 발표 2팀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67"/>
          <p:cNvSpPr txBox="1"/>
          <p:nvPr/>
        </p:nvSpPr>
        <p:spPr>
          <a:xfrm>
            <a:off x="5190962" y="6409037"/>
            <a:ext cx="3607867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 Team Café In Me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/>
          <p:nvPr/>
        </p:nvSpPr>
        <p:spPr>
          <a:xfrm>
            <a:off x="8522035" y="0"/>
            <a:ext cx="3669965" cy="6858000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6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3" name="Google Shape;223;p6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568434" y="246218"/>
            <a:ext cx="124596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3608180" y="244387"/>
            <a:ext cx="1239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6573798" y="244387"/>
            <a:ext cx="11520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506651" y="724930"/>
            <a:ext cx="8443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9425511" y="1714500"/>
            <a:ext cx="24298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운영자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2082" y="2918209"/>
            <a:ext cx="2429870" cy="242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218" y="1582881"/>
            <a:ext cx="2322807" cy="234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809" y="4079960"/>
            <a:ext cx="2310216" cy="174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352" y="2161514"/>
            <a:ext cx="357658" cy="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352" y="3388647"/>
            <a:ext cx="357658" cy="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352" y="4461264"/>
            <a:ext cx="357658" cy="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6"/>
          <p:cNvSpPr txBox="1"/>
          <p:nvPr/>
        </p:nvSpPr>
        <p:spPr>
          <a:xfrm>
            <a:off x="3856501" y="2004473"/>
            <a:ext cx="46841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인기 창업아이템인만큼 카페 포화상태로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운영, 홍보가 어렵다.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"/>
          <p:cNvSpPr txBox="1"/>
          <p:nvPr/>
        </p:nvSpPr>
        <p:spPr>
          <a:xfrm>
            <a:off x="3856501" y="4440373"/>
            <a:ext cx="40454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코로나로 인해 대면 판매 외에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수익 창출의 방향이 필요하다.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3856501" y="3384006"/>
            <a:ext cx="20924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제한된 홍보 방식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(대형포털, SNS)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5099" y="5054371"/>
            <a:ext cx="1260084" cy="126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"/>
          <p:cNvSpPr/>
          <p:nvPr/>
        </p:nvSpPr>
        <p:spPr>
          <a:xfrm>
            <a:off x="0" y="0"/>
            <a:ext cx="12192000" cy="2160656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7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7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568434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3608181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6573799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5183189" y="910226"/>
            <a:ext cx="187505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506651" y="724930"/>
            <a:ext cx="8443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목적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1924513" y="2719329"/>
            <a:ext cx="27449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소비자</a:t>
            </a:r>
            <a:endParaRPr b="1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596" y="3684763"/>
            <a:ext cx="2614564" cy="2614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7"/>
          <p:cNvSpPr txBox="1"/>
          <p:nvPr/>
        </p:nvSpPr>
        <p:spPr>
          <a:xfrm>
            <a:off x="7845357" y="2719328"/>
            <a:ext cx="27519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운영자</a:t>
            </a:r>
            <a:endParaRPr b="1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4332" y="3771979"/>
            <a:ext cx="2429870" cy="2429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7"/>
          <p:cNvCxnSpPr/>
          <p:nvPr/>
        </p:nvCxnSpPr>
        <p:spPr>
          <a:xfrm>
            <a:off x="4701396" y="3771979"/>
            <a:ext cx="2537258" cy="0"/>
          </a:xfrm>
          <a:prstGeom prst="straightConnector1">
            <a:avLst/>
          </a:prstGeom>
          <a:noFill/>
          <a:ln cap="flat" cmpd="sng" w="76200">
            <a:solidFill>
              <a:srgbClr val="F1B73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282" name="Google Shape;282;p7"/>
          <p:cNvCxnSpPr/>
          <p:nvPr/>
        </p:nvCxnSpPr>
        <p:spPr>
          <a:xfrm rot="10800000">
            <a:off x="4701396" y="4677591"/>
            <a:ext cx="2537258" cy="0"/>
          </a:xfrm>
          <a:prstGeom prst="straightConnector1">
            <a:avLst/>
          </a:prstGeom>
          <a:noFill/>
          <a:ln cap="flat" cmpd="sng" w="76200">
            <a:solidFill>
              <a:srgbClr val="F1B731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283" name="Google Shape;283;p7"/>
          <p:cNvSpPr/>
          <p:nvPr/>
        </p:nvSpPr>
        <p:spPr>
          <a:xfrm>
            <a:off x="5121528" y="2719328"/>
            <a:ext cx="1696994" cy="91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정보의 선별,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편리한 구매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5039154" y="4840572"/>
            <a:ext cx="2051213" cy="91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홍보,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간편한 판매 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"/>
          <p:cNvSpPr txBox="1"/>
          <p:nvPr/>
        </p:nvSpPr>
        <p:spPr>
          <a:xfrm>
            <a:off x="4677166" y="3963175"/>
            <a:ext cx="29386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카페 중개 플랫폼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/>
          <p:nvPr/>
        </p:nvSpPr>
        <p:spPr>
          <a:xfrm>
            <a:off x="24714" y="4697344"/>
            <a:ext cx="12192000" cy="2160656"/>
          </a:xfrm>
          <a:prstGeom prst="rect">
            <a:avLst/>
          </a:prstGeom>
          <a:solidFill>
            <a:srgbClr val="F1B7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8"/>
          <p:cNvCxnSpPr/>
          <p:nvPr/>
        </p:nvCxnSpPr>
        <p:spPr>
          <a:xfrm>
            <a:off x="354228" y="551936"/>
            <a:ext cx="11532973" cy="0"/>
          </a:xfrm>
          <a:prstGeom prst="straightConnector1">
            <a:avLst/>
          </a:prstGeom>
          <a:noFill/>
          <a:ln cap="flat" cmpd="sng" w="12700">
            <a:solidFill>
              <a:srgbClr val="25282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p8"/>
          <p:cNvSpPr/>
          <p:nvPr/>
        </p:nvSpPr>
        <p:spPr>
          <a:xfrm>
            <a:off x="506651" y="311207"/>
            <a:ext cx="123567" cy="123567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8"/>
          <p:cNvSpPr txBox="1"/>
          <p:nvPr/>
        </p:nvSpPr>
        <p:spPr>
          <a:xfrm>
            <a:off x="568434" y="246218"/>
            <a:ext cx="1169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2057416" y="313038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2119199" y="248049"/>
            <a:ext cx="12006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팀구성, 개발일정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8"/>
          <p:cNvSpPr/>
          <p:nvPr/>
        </p:nvSpPr>
        <p:spPr>
          <a:xfrm>
            <a:off x="3546398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8"/>
          <p:cNvSpPr txBox="1"/>
          <p:nvPr/>
        </p:nvSpPr>
        <p:spPr>
          <a:xfrm>
            <a:off x="3608181" y="244387"/>
            <a:ext cx="11780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프로세스설계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5029207" y="311207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"/>
          <p:cNvSpPr txBox="1"/>
          <p:nvPr/>
        </p:nvSpPr>
        <p:spPr>
          <a:xfrm>
            <a:off x="5090990" y="246218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테이블설계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"/>
          <p:cNvSpPr/>
          <p:nvPr/>
        </p:nvSpPr>
        <p:spPr>
          <a:xfrm>
            <a:off x="6512016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8"/>
          <p:cNvSpPr txBox="1"/>
          <p:nvPr/>
        </p:nvSpPr>
        <p:spPr>
          <a:xfrm>
            <a:off x="6573799" y="244387"/>
            <a:ext cx="11531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아키텍쳐설계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7994825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"/>
          <p:cNvSpPr txBox="1"/>
          <p:nvPr/>
        </p:nvSpPr>
        <p:spPr>
          <a:xfrm>
            <a:off x="8056608" y="24438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9415851" y="31486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9477634" y="249877"/>
            <a:ext cx="9061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시연동영상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/>
          <p:nvPr/>
        </p:nvSpPr>
        <p:spPr>
          <a:xfrm>
            <a:off x="10836877" y="309376"/>
            <a:ext cx="123567" cy="123567"/>
          </a:xfrm>
          <a:prstGeom prst="ellipse">
            <a:avLst/>
          </a:prstGeom>
          <a:noFill/>
          <a:ln cap="flat" cmpd="sng" w="12700">
            <a:solidFill>
              <a:srgbClr val="5C19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10898660" y="244387"/>
            <a:ext cx="10503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질의응답,후기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76200">
            <a:solidFill>
              <a:srgbClr val="F1B7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8"/>
          <p:cNvSpPr txBox="1"/>
          <p:nvPr/>
        </p:nvSpPr>
        <p:spPr>
          <a:xfrm>
            <a:off x="506651" y="724930"/>
            <a:ext cx="8443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1124023" y="1235640"/>
            <a:ext cx="1601964" cy="1027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ko-KR" sz="66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8"/>
          <p:cNvSpPr txBox="1"/>
          <p:nvPr/>
        </p:nvSpPr>
        <p:spPr>
          <a:xfrm>
            <a:off x="1151055" y="2265949"/>
            <a:ext cx="2518910" cy="52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CD4A"/>
                </a:solidFill>
                <a:latin typeface="Arial"/>
                <a:ea typeface="Arial"/>
                <a:cs typeface="Arial"/>
                <a:sym typeface="Arial"/>
              </a:rPr>
              <a:t>소비자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023" y="3082592"/>
            <a:ext cx="2562418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8"/>
          <p:cNvSpPr txBox="1"/>
          <p:nvPr/>
        </p:nvSpPr>
        <p:spPr>
          <a:xfrm>
            <a:off x="4821020" y="1229762"/>
            <a:ext cx="1601964" cy="1027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ko-KR" sz="66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8"/>
          <p:cNvSpPr txBox="1"/>
          <p:nvPr/>
        </p:nvSpPr>
        <p:spPr>
          <a:xfrm>
            <a:off x="4848052" y="2260071"/>
            <a:ext cx="2518910" cy="52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CD4A"/>
                </a:solidFill>
                <a:latin typeface="Arial"/>
                <a:ea typeface="Arial"/>
                <a:cs typeface="Arial"/>
                <a:sym typeface="Arial"/>
              </a:rPr>
              <a:t>운영자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1020" y="3076714"/>
            <a:ext cx="2562418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8"/>
          <p:cNvSpPr txBox="1"/>
          <p:nvPr/>
        </p:nvSpPr>
        <p:spPr>
          <a:xfrm>
            <a:off x="8523498" y="1235640"/>
            <a:ext cx="1601964" cy="1027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ko-KR" sz="66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"/>
          <p:cNvSpPr txBox="1"/>
          <p:nvPr/>
        </p:nvSpPr>
        <p:spPr>
          <a:xfrm>
            <a:off x="8550529" y="2265949"/>
            <a:ext cx="3581019" cy="52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FFCD4A"/>
                </a:solidFill>
                <a:latin typeface="Arial"/>
                <a:ea typeface="Arial"/>
                <a:cs typeface="Arial"/>
                <a:sym typeface="Arial"/>
              </a:rPr>
              <a:t>구매와 판매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498" y="3082592"/>
            <a:ext cx="2562418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8"/>
          <p:cNvSpPr txBox="1"/>
          <p:nvPr/>
        </p:nvSpPr>
        <p:spPr>
          <a:xfrm>
            <a:off x="1151055" y="3177700"/>
            <a:ext cx="306758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필요에 맞는 정확한 카페의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선별을 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 선별과 구매를 연계하여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한번에 이용할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"/>
          <p:cNvSpPr txBox="1"/>
          <p:nvPr/>
        </p:nvSpPr>
        <p:spPr>
          <a:xfrm>
            <a:off x="4925469" y="3183762"/>
            <a:ext cx="306758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홍보 방식을 이용하고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카페의 상품을 온라인으로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할 수 있다.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8633742" y="3189640"/>
            <a:ext cx="284773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배달과 픽업 위주의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사이트로 대면 없이도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편리한 구매와 판매 관리를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 txBox="1"/>
          <p:nvPr/>
        </p:nvSpPr>
        <p:spPr>
          <a:xfrm>
            <a:off x="5183189" y="5222491"/>
            <a:ext cx="254379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-KR" sz="6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/>
          <p:nvPr/>
        </p:nvSpPr>
        <p:spPr>
          <a:xfrm>
            <a:off x="8576633" y="3390088"/>
            <a:ext cx="1155327" cy="115532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9"/>
          <p:cNvSpPr txBox="1"/>
          <p:nvPr/>
        </p:nvSpPr>
        <p:spPr>
          <a:xfrm>
            <a:off x="6886447" y="2620687"/>
            <a:ext cx="453569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9"/>
          <p:cNvCxnSpPr/>
          <p:nvPr/>
        </p:nvCxnSpPr>
        <p:spPr>
          <a:xfrm>
            <a:off x="6116594" y="179173"/>
            <a:ext cx="0" cy="6678827"/>
          </a:xfrm>
          <a:prstGeom prst="straightConnector1">
            <a:avLst/>
          </a:prstGeom>
          <a:noFill/>
          <a:ln cap="flat" cmpd="sng" w="762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330" name="Google Shape;3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840" y="1262754"/>
            <a:ext cx="36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9"/>
          <p:cNvSpPr/>
          <p:nvPr/>
        </p:nvSpPr>
        <p:spPr>
          <a:xfrm>
            <a:off x="5577841" y="2890247"/>
            <a:ext cx="1077505" cy="1077505"/>
          </a:xfrm>
          <a:prstGeom prst="ellipse">
            <a:avLst/>
          </a:prstGeom>
          <a:solidFill>
            <a:srgbClr val="5C19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9"/>
          <p:cNvSpPr txBox="1"/>
          <p:nvPr/>
        </p:nvSpPr>
        <p:spPr>
          <a:xfrm>
            <a:off x="8239292" y="3644607"/>
            <a:ext cx="179488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＊추진배경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＊목적/목표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2021-03-24T00:41:11Z</dcterms:created>
  <dc:creator>mypc</dc:creator>
</cp:coreProperties>
</file>